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54"/>
  </p:notesMasterIdLst>
  <p:sldIdLst>
    <p:sldId id="256" r:id="rId2"/>
    <p:sldId id="262" r:id="rId3"/>
    <p:sldId id="257" r:id="rId4"/>
    <p:sldId id="258" r:id="rId5"/>
    <p:sldId id="259" r:id="rId6"/>
    <p:sldId id="260" r:id="rId7"/>
    <p:sldId id="261" r:id="rId8"/>
    <p:sldId id="264" r:id="rId9"/>
    <p:sldId id="263"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7"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7" r:id="rId52"/>
    <p:sldId id="306"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73" autoAdjust="0"/>
  </p:normalViewPr>
  <p:slideViewPr>
    <p:cSldViewPr snapToGrid="0">
      <p:cViewPr varScale="1">
        <p:scale>
          <a:sx n="136" d="100"/>
          <a:sy n="136" d="100"/>
        </p:scale>
        <p:origin x="121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png>
</file>

<file path=ppt/media/image17.png>
</file>

<file path=ppt/media/image19.png>
</file>

<file path=ppt/media/image2.png>
</file>

<file path=ppt/media/image21.png>
</file>

<file path=ppt/media/image24.png>
</file>

<file path=ppt/media/image25.png>
</file>

<file path=ppt/media/image28.png>
</file>

<file path=ppt/media/image3.png>
</file>

<file path=ppt/media/image30.png>
</file>

<file path=ppt/media/image31.png>
</file>

<file path=ppt/media/image34.png>
</file>

<file path=ppt/media/image36.png>
</file>

<file path=ppt/media/image38.png>
</file>

<file path=ppt/media/image4.png>
</file>

<file path=ppt/media/image48.png>
</file>

<file path=ppt/media/image49.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531D31-BFF7-4C76-B556-AB6AC09E0E1A}" type="datetimeFigureOut">
              <a:rPr lang="en-US" smtClean="0"/>
              <a:t>16-07-2017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9BDF12-3AD9-413D-9FCF-9C78AC7EBD26}" type="slidenum">
              <a:rPr lang="en-US" smtClean="0"/>
              <a:t>‹#›</a:t>
            </a:fld>
            <a:endParaRPr lang="en-US"/>
          </a:p>
        </p:txBody>
      </p:sp>
    </p:spTree>
    <p:extLst>
      <p:ext uri="{BB962C8B-B14F-4D97-AF65-F5344CB8AC3E}">
        <p14:creationId xmlns:p14="http://schemas.microsoft.com/office/powerpoint/2010/main" val="3677765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order to achieve a greater degree of visual fidelity, graphics programmers are constantly seeking methods to push the limits of what is possible in graphics hardware. In this thesis, we describe Volume Tiled Forward Shading, a new lighting technique based on Tiled Forward and Clustered Forward Shading from Ola Olsson et. al. Is it possible to render a scene which contains millions of active light source in real-time on commodity desktop hardware? To answer this question, an experiment was executed in order to demonstrate Volume Tiled Forward Shading. In the experiment, a typical 3D scene was loaded and millions light sources were randomly</a:t>
            </a:r>
          </a:p>
          <a:p>
            <a:r>
              <a:rPr lang="en-US" sz="1200" b="0" i="0" u="none" strike="noStrike" kern="1200" baseline="0" dirty="0">
                <a:solidFill>
                  <a:schemeClr val="tx1"/>
                </a:solidFill>
                <a:latin typeface="+mn-lt"/>
                <a:ea typeface="+mn-ea"/>
                <a:cs typeface="+mn-cs"/>
              </a:rPr>
              <a:t>placed within the scene. This thesis shows that a scene containing 4,000,000 light sources can be rendered in real-time using Volume Tiled Forward Shading. Volume Tiled Forward Shading proves to be a viable technique to achieve real-time frame rates in scenes containing many light sources.</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2</a:t>
            </a:fld>
            <a:endParaRPr lang="en-US"/>
          </a:p>
        </p:txBody>
      </p:sp>
    </p:spTree>
    <p:extLst>
      <p:ext uri="{BB962C8B-B14F-4D97-AF65-F5344CB8AC3E}">
        <p14:creationId xmlns:p14="http://schemas.microsoft.com/office/powerpoint/2010/main" val="2656163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following steps are then repeated for each bit of the key:</a:t>
            </a:r>
          </a:p>
          <a:p>
            <a:pPr marL="228600" indent="-228600">
              <a:buFont typeface="+mj-lt"/>
              <a:buAutoNum type="arabicPeriod"/>
            </a:pPr>
            <a:r>
              <a:rPr lang="en-US" sz="1200" b="0" i="0" u="none" strike="noStrike" kern="1200" baseline="0" dirty="0">
                <a:solidFill>
                  <a:schemeClr val="tx1"/>
                </a:solidFill>
                <a:latin typeface="+mn-lt"/>
                <a:ea typeface="+mn-ea"/>
                <a:cs typeface="+mn-cs"/>
              </a:rPr>
              <a:t>Using a temporary array (e) stored in shared memory, write a 1 for all false sort keys (b = 0) and a 0 for all true sort keys (b = 1)</a:t>
            </a:r>
          </a:p>
          <a:p>
            <a:pPr marL="228600" indent="-228600">
              <a:buFont typeface="+mj-lt"/>
              <a:buAutoNum type="arabicPeriod"/>
            </a:pPr>
            <a:r>
              <a:rPr lang="en-US" sz="1200" b="0" i="0" u="none" strike="noStrike" kern="1200" baseline="0" dirty="0">
                <a:solidFill>
                  <a:schemeClr val="tx1"/>
                </a:solidFill>
                <a:latin typeface="+mn-lt"/>
                <a:ea typeface="+mn-ea"/>
                <a:cs typeface="+mn-cs"/>
              </a:rPr>
              <a:t>Perform a parallel prefix scan over array e and store the result in another array (f). f now contains the destination index of all false sort keys.</a:t>
            </a:r>
          </a:p>
          <a:p>
            <a:pPr marL="228600" indent="-228600">
              <a:buFont typeface="+mj-lt"/>
              <a:buAutoNum type="arabicPeriod"/>
            </a:pPr>
            <a:r>
              <a:rPr lang="en-US" sz="1200" b="0" i="0" u="none" strike="noStrike" kern="1200" baseline="0" dirty="0">
                <a:solidFill>
                  <a:schemeClr val="tx1"/>
                </a:solidFill>
                <a:latin typeface="+mn-lt"/>
                <a:ea typeface="+mn-ea"/>
                <a:cs typeface="+mn-cs"/>
              </a:rPr>
              <a:t>The last element of array e plus the last element of array f contains the total number of false sort keys. This value is written to a shared variable called </a:t>
            </a:r>
            <a:r>
              <a:rPr lang="en-US" sz="1200" b="0" i="0" u="none" strike="noStrike" kern="1200" baseline="0" dirty="0" err="1">
                <a:solidFill>
                  <a:schemeClr val="tx1"/>
                </a:solidFill>
                <a:latin typeface="+mn-lt"/>
                <a:ea typeface="+mn-ea"/>
                <a:cs typeface="+mn-cs"/>
              </a:rPr>
              <a:t>totalFalses</a:t>
            </a:r>
            <a:r>
              <a:rPr lang="en-US" sz="1200" b="0" i="0" u="none" strike="noStrike" kern="1200" baseline="0" dirty="0">
                <a:solidFill>
                  <a:schemeClr val="tx1"/>
                </a:solidFill>
                <a:latin typeface="+mn-lt"/>
                <a:ea typeface="+mn-ea"/>
                <a:cs typeface="+mn-cs"/>
              </a:rPr>
              <a:t>. </a:t>
            </a:r>
          </a:p>
          <a:p>
            <a:pPr marL="228600" indent="-228600">
              <a:buFont typeface="+mj-lt"/>
              <a:buAutoNum type="arabicPeriod"/>
            </a:pPr>
            <a:r>
              <a:rPr lang="en-US" sz="1200" b="0" i="0" u="none" strike="noStrike" kern="1200" baseline="0" dirty="0">
                <a:solidFill>
                  <a:schemeClr val="tx1"/>
                </a:solidFill>
                <a:latin typeface="+mn-lt"/>
                <a:ea typeface="+mn-ea"/>
                <a:cs typeface="+mn-cs"/>
              </a:rPr>
              <a:t>The destination index d for a true sort key at index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is d =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 f[</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 </a:t>
            </a:r>
            <a:r>
              <a:rPr lang="en-US" sz="1200" b="0" i="0" u="none" strike="noStrike" kern="1200" baseline="0" dirty="0" err="1">
                <a:solidFill>
                  <a:schemeClr val="tx1"/>
                </a:solidFill>
                <a:latin typeface="+mn-lt"/>
                <a:ea typeface="+mn-ea"/>
                <a:cs typeface="+mn-cs"/>
              </a:rPr>
              <a:t>totalFalses</a:t>
            </a:r>
            <a:r>
              <a:rPr lang="en-US" sz="1200" b="0" i="0" u="none" strike="noStrike" kern="1200" baseline="0" dirty="0">
                <a:solidFill>
                  <a:schemeClr val="tx1"/>
                </a:solidFill>
                <a:latin typeface="+mn-lt"/>
                <a:ea typeface="+mn-ea"/>
                <a:cs typeface="+mn-cs"/>
              </a:rPr>
              <a:t>. (The destination index d for false sort keys is d = f[</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a:t>
            </a:r>
          </a:p>
          <a:p>
            <a:pPr marL="228600" indent="-228600">
              <a:buFont typeface="+mj-lt"/>
              <a:buAutoNum type="arabicPeriod"/>
            </a:pPr>
            <a:r>
              <a:rPr lang="en-US" sz="1200" b="0" i="0" u="none" strike="noStrike" kern="1200" baseline="0" dirty="0">
                <a:solidFill>
                  <a:schemeClr val="tx1"/>
                </a:solidFill>
                <a:latin typeface="+mn-lt"/>
                <a:ea typeface="+mn-ea"/>
                <a:cs typeface="+mn-cs"/>
              </a:rPr>
              <a:t>The original sort keys are written to the keys array in shared memory according the destination index d and step 1 is repeated for the next increasing significant bit.</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16</a:t>
            </a:fld>
            <a:endParaRPr lang="en-US"/>
          </a:p>
        </p:txBody>
      </p:sp>
    </p:spTree>
    <p:extLst>
      <p:ext uri="{BB962C8B-B14F-4D97-AF65-F5344CB8AC3E}">
        <p14:creationId xmlns:p14="http://schemas.microsoft.com/office/powerpoint/2010/main" val="3543878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merge path partitions can be found both for the thread groups by searching global memory.</a:t>
            </a:r>
          </a:p>
          <a:p>
            <a:r>
              <a:rPr lang="en-US" dirty="0"/>
              <a:t>The partial lists are stored in shared memory depending on the merge path partitions for each thread group.</a:t>
            </a:r>
          </a:p>
          <a:p>
            <a:r>
              <a:rPr lang="en-US" dirty="0"/>
              <a:t>Merge path is run for each thread to know what part of the partial lists need to be merged per thread.</a:t>
            </a:r>
          </a:p>
          <a:p>
            <a:r>
              <a:rPr lang="en-US" dirty="0"/>
              <a:t>A serial merge is used by each thread to sort the lists in shared memory.</a:t>
            </a:r>
          </a:p>
          <a:p>
            <a:r>
              <a:rPr lang="en-US" dirty="0"/>
              <a:t>Results are written to global memory depending on the </a:t>
            </a:r>
            <a:r>
              <a:rPr lang="en-US" dirty="0" err="1"/>
              <a:t>dalgonals</a:t>
            </a:r>
            <a:r>
              <a:rPr lang="en-US" dirty="0"/>
              <a:t>.</a:t>
            </a:r>
          </a:p>
        </p:txBody>
      </p:sp>
      <p:sp>
        <p:nvSpPr>
          <p:cNvPr id="4" name="Slide Number Placeholder 3"/>
          <p:cNvSpPr>
            <a:spLocks noGrp="1"/>
          </p:cNvSpPr>
          <p:nvPr>
            <p:ph type="sldNum" sz="quarter" idx="10"/>
          </p:nvPr>
        </p:nvSpPr>
        <p:spPr/>
        <p:txBody>
          <a:bodyPr/>
          <a:lstStyle/>
          <a:p>
            <a:fld id="{8A9BDF12-3AD9-413D-9FCF-9C78AC7EBD26}" type="slidenum">
              <a:rPr lang="en-US" smtClean="0"/>
              <a:t>17</a:t>
            </a:fld>
            <a:endParaRPr lang="en-US"/>
          </a:p>
        </p:txBody>
      </p:sp>
    </p:spTree>
    <p:extLst>
      <p:ext uri="{BB962C8B-B14F-4D97-AF65-F5344CB8AC3E}">
        <p14:creationId xmlns:p14="http://schemas.microsoft.com/office/powerpoint/2010/main" val="863857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18</a:t>
            </a:fld>
            <a:endParaRPr lang="en-US"/>
          </a:p>
        </p:txBody>
      </p:sp>
    </p:spTree>
    <p:extLst>
      <p:ext uri="{BB962C8B-B14F-4D97-AF65-F5344CB8AC3E}">
        <p14:creationId xmlns:p14="http://schemas.microsoft.com/office/powerpoint/2010/main" val="38239019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integer representation of a coordinate in 3D space (A);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4-bit binary representation of the coordinates (B);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result of interleaving the bits of the coordinate components (C);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resulting 12-bit Morton code in decimal representation (D).</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20</a:t>
            </a:fld>
            <a:endParaRPr lang="en-US"/>
          </a:p>
        </p:txBody>
      </p:sp>
    </p:spTree>
    <p:extLst>
      <p:ext uri="{BB962C8B-B14F-4D97-AF65-F5344CB8AC3E}">
        <p14:creationId xmlns:p14="http://schemas.microsoft.com/office/powerpoint/2010/main" val="37978901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image shows an example of a 2-degree BVH</a:t>
            </a:r>
          </a:p>
        </p:txBody>
      </p:sp>
      <p:sp>
        <p:nvSpPr>
          <p:cNvPr id="4" name="Slide Number Placeholder 3"/>
          <p:cNvSpPr>
            <a:spLocks noGrp="1"/>
          </p:cNvSpPr>
          <p:nvPr>
            <p:ph type="sldNum" sz="quarter" idx="10"/>
          </p:nvPr>
        </p:nvSpPr>
        <p:spPr/>
        <p:txBody>
          <a:bodyPr/>
          <a:lstStyle/>
          <a:p>
            <a:fld id="{8A9BDF12-3AD9-413D-9FCF-9C78AC7EBD26}" type="slidenum">
              <a:rPr lang="en-US" smtClean="0"/>
              <a:t>22</a:t>
            </a:fld>
            <a:endParaRPr lang="en-US"/>
          </a:p>
        </p:txBody>
      </p:sp>
    </p:spTree>
    <p:extLst>
      <p:ext uri="{BB962C8B-B14F-4D97-AF65-F5344CB8AC3E}">
        <p14:creationId xmlns:p14="http://schemas.microsoft.com/office/powerpoint/2010/main" val="152706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the first phase, the AABBs for the lowest level child nodes of the BVH are computed. This is done by reading the AABB of 32 primitives and reducing them to a single AABB that encloses all 32 primitives.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In the second phase of the BVH construction, the upper nodes of the BVH are built.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upper nodes of the BVH are constructed in a similar manner to the child nodes. The primary difference between these two phases is the source of the AABB in the first phase is derived from the scene primitives and in the second phase the AABBs are derived from the lower child nodes of the BVH.</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23</a:t>
            </a:fld>
            <a:endParaRPr lang="en-US"/>
          </a:p>
        </p:txBody>
      </p:sp>
    </p:spTree>
    <p:extLst>
      <p:ext uri="{BB962C8B-B14F-4D97-AF65-F5344CB8AC3E}">
        <p14:creationId xmlns:p14="http://schemas.microsoft.com/office/powerpoint/2010/main" val="2448923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method to traverse the BVH uses a stack to push the index of the child node in the BVH if the AABB of the child node overlaps with the cell.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 thread group of 32 threads is dispatched for each cell in the scene. </a:t>
            </a:r>
          </a:p>
          <a:p>
            <a:r>
              <a:rPr lang="en-US" sz="1200" b="0" i="0" u="none" strike="noStrike" kern="1200" baseline="0" dirty="0">
                <a:solidFill>
                  <a:schemeClr val="tx1"/>
                </a:solidFill>
                <a:latin typeface="+mn-lt"/>
                <a:ea typeface="+mn-ea"/>
                <a:cs typeface="+mn-cs"/>
              </a:rPr>
              <a:t>Each thread checks a child node of the BVH. </a:t>
            </a:r>
          </a:p>
          <a:p>
            <a:r>
              <a:rPr lang="en-US" sz="1200" b="0" i="0" u="none" strike="noStrike" kern="1200" baseline="0" dirty="0">
                <a:solidFill>
                  <a:schemeClr val="tx1"/>
                </a:solidFill>
                <a:latin typeface="+mn-lt"/>
                <a:ea typeface="+mn-ea"/>
                <a:cs typeface="+mn-cs"/>
              </a:rPr>
              <a:t>If the AABB of the BVH node overlaps with the AABB of the cell, the index of the BVH node is pushed onto the stack. </a:t>
            </a:r>
          </a:p>
          <a:p>
            <a:r>
              <a:rPr lang="en-US" sz="1200" b="0" i="0" u="none" strike="noStrike" kern="1200" baseline="0" dirty="0">
                <a:solidFill>
                  <a:schemeClr val="tx1"/>
                </a:solidFill>
                <a:latin typeface="+mn-lt"/>
                <a:ea typeface="+mn-ea"/>
                <a:cs typeface="+mn-cs"/>
              </a:rPr>
              <a:t>If the traversal reaches the leaf nodes, then the AABB of the primitives are checked if they intersect with the AABB of the cell.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first thread of each warp pops a node off the stack and the process continues until the stack is empty.</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24</a:t>
            </a:fld>
            <a:endParaRPr lang="en-US"/>
          </a:p>
        </p:txBody>
      </p:sp>
    </p:spTree>
    <p:extLst>
      <p:ext uri="{BB962C8B-B14F-4D97-AF65-F5344CB8AC3E}">
        <p14:creationId xmlns:p14="http://schemas.microsoft.com/office/powerpoint/2010/main" val="1012186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subdivisions in the depth formula is taken from Ola Olsson et. al. for Clustered shading.</a:t>
            </a:r>
          </a:p>
          <a:p>
            <a:endParaRPr lang="en-US" dirty="0"/>
          </a:p>
          <a:p>
            <a:r>
              <a:rPr lang="en-US" dirty="0"/>
              <a:t>To convert a logarithm to another base, simply divide the natural logarithm of the base. </a:t>
            </a:r>
          </a:p>
          <a:p>
            <a:endParaRPr lang="en-US" dirty="0"/>
          </a:p>
          <a:p>
            <a:r>
              <a:rPr lang="en-US" dirty="0" err="1"/>
              <a:t>Log_b</a:t>
            </a:r>
            <a:r>
              <a:rPr lang="en-US" dirty="0"/>
              <a:t>(a) = </a:t>
            </a:r>
            <a:r>
              <a:rPr lang="en-US" dirty="0" err="1"/>
              <a:t>log_e</a:t>
            </a:r>
            <a:r>
              <a:rPr lang="en-US" dirty="0"/>
              <a:t>(a) / </a:t>
            </a:r>
            <a:r>
              <a:rPr lang="en-US" dirty="0" err="1"/>
              <a:t>log_e</a:t>
            </a:r>
            <a:r>
              <a:rPr lang="en-US" dirty="0"/>
              <a:t>(b)</a:t>
            </a:r>
          </a:p>
        </p:txBody>
      </p:sp>
      <p:sp>
        <p:nvSpPr>
          <p:cNvPr id="4" name="Slide Number Placeholder 3"/>
          <p:cNvSpPr>
            <a:spLocks noGrp="1"/>
          </p:cNvSpPr>
          <p:nvPr>
            <p:ph type="sldNum" sz="quarter" idx="10"/>
          </p:nvPr>
        </p:nvSpPr>
        <p:spPr/>
        <p:txBody>
          <a:bodyPr/>
          <a:lstStyle/>
          <a:p>
            <a:fld id="{8A9BDF12-3AD9-413D-9FCF-9C78AC7EBD26}" type="slidenum">
              <a:rPr lang="en-US" smtClean="0"/>
              <a:t>26</a:t>
            </a:fld>
            <a:endParaRPr lang="en-US"/>
          </a:p>
        </p:txBody>
      </p:sp>
    </p:spTree>
    <p:extLst>
      <p:ext uri="{BB962C8B-B14F-4D97-AF65-F5344CB8AC3E}">
        <p14:creationId xmlns:p14="http://schemas.microsoft.com/office/powerpoint/2010/main" val="3816381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27</a:t>
            </a:fld>
            <a:endParaRPr lang="en-US"/>
          </a:p>
        </p:txBody>
      </p:sp>
    </p:spTree>
    <p:extLst>
      <p:ext uri="{BB962C8B-B14F-4D97-AF65-F5344CB8AC3E}">
        <p14:creationId xmlns:p14="http://schemas.microsoft.com/office/powerpoint/2010/main" val="631678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depth pre-pass ensures that only the tiles containing visible samples will be activated in the next pass.</a:t>
            </a:r>
          </a:p>
        </p:txBody>
      </p:sp>
      <p:sp>
        <p:nvSpPr>
          <p:cNvPr id="4" name="Slide Number Placeholder 3"/>
          <p:cNvSpPr>
            <a:spLocks noGrp="1"/>
          </p:cNvSpPr>
          <p:nvPr>
            <p:ph type="sldNum" sz="quarter" idx="10"/>
          </p:nvPr>
        </p:nvSpPr>
        <p:spPr/>
        <p:txBody>
          <a:bodyPr/>
          <a:lstStyle/>
          <a:p>
            <a:fld id="{8A9BDF12-3AD9-413D-9FCF-9C78AC7EBD26}" type="slidenum">
              <a:rPr lang="en-US" smtClean="0"/>
              <a:t>28</a:t>
            </a:fld>
            <a:endParaRPr lang="en-US"/>
          </a:p>
        </p:txBody>
      </p:sp>
    </p:spTree>
    <p:extLst>
      <p:ext uri="{BB962C8B-B14F-4D97-AF65-F5344CB8AC3E}">
        <p14:creationId xmlns:p14="http://schemas.microsoft.com/office/powerpoint/2010/main" val="4055217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Pros:</a:t>
            </a:r>
          </a:p>
          <a:p>
            <a:pPr marL="171450" indent="-171450">
              <a:buFont typeface="Arial" panose="020B0604020202020204" pitchFamily="34" charset="0"/>
              <a:buChar char="•"/>
            </a:pPr>
            <a:r>
              <a:rPr lang="en-US" dirty="0"/>
              <a:t>Simple to implement</a:t>
            </a:r>
          </a:p>
          <a:p>
            <a:pPr marL="171450" indent="-171450">
              <a:buFont typeface="Arial" panose="020B0604020202020204" pitchFamily="34" charset="0"/>
              <a:buChar char="•"/>
            </a:pPr>
            <a:r>
              <a:rPr lang="en-US" dirty="0"/>
              <a:t>Minimal overhead (buffers, I/O transfers)</a:t>
            </a:r>
          </a:p>
          <a:p>
            <a:pPr marL="171450" indent="-171450">
              <a:buFont typeface="Arial" panose="020B0604020202020204" pitchFamily="34" charset="0"/>
              <a:buChar char="•"/>
            </a:pPr>
            <a:r>
              <a:rPr lang="en-US" dirty="0"/>
              <a:t>Support for MSAA </a:t>
            </a:r>
          </a:p>
          <a:p>
            <a:pPr marL="171450" indent="-171450">
              <a:buFont typeface="Arial" panose="020B0604020202020204" pitchFamily="34" charset="0"/>
              <a:buChar char="•"/>
            </a:pPr>
            <a:r>
              <a:rPr lang="en-US" dirty="0"/>
              <a:t>Support for multiple materials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Cons:</a:t>
            </a:r>
          </a:p>
          <a:p>
            <a:pPr marL="171450" indent="-171450">
              <a:buFont typeface="Arial" panose="020B0604020202020204" pitchFamily="34" charset="0"/>
              <a:buChar char="•"/>
            </a:pPr>
            <a:r>
              <a:rPr lang="en-US" dirty="0"/>
              <a:t>Every light is considered during shading</a:t>
            </a:r>
          </a:p>
          <a:p>
            <a:pPr marL="171450" indent="-171450">
              <a:buFont typeface="Arial" panose="020B0604020202020204" pitchFamily="34" charset="0"/>
              <a:buChar char="•"/>
            </a:pPr>
            <a:r>
              <a:rPr lang="en-US" dirty="0"/>
              <a:t>Does not support many lights </a:t>
            </a:r>
          </a:p>
          <a:p>
            <a:pPr marL="171450" indent="-171450">
              <a:buFont typeface="Arial" panose="020B0604020202020204" pitchFamily="34" charset="0"/>
              <a:buChar char="•"/>
            </a:pPr>
            <a:r>
              <a:rPr lang="en-US" dirty="0"/>
              <a:t>Scales poorly with resolution / scene complexity</a:t>
            </a:r>
          </a:p>
        </p:txBody>
      </p:sp>
      <p:sp>
        <p:nvSpPr>
          <p:cNvPr id="4" name="Slide Number Placeholder 3"/>
          <p:cNvSpPr>
            <a:spLocks noGrp="1"/>
          </p:cNvSpPr>
          <p:nvPr>
            <p:ph type="sldNum" sz="quarter" idx="10"/>
          </p:nvPr>
        </p:nvSpPr>
        <p:spPr/>
        <p:txBody>
          <a:bodyPr/>
          <a:lstStyle/>
          <a:p>
            <a:fld id="{8A9BDF12-3AD9-413D-9FCF-9C78AC7EBD26}" type="slidenum">
              <a:rPr lang="en-US" smtClean="0"/>
              <a:t>4</a:t>
            </a:fld>
            <a:endParaRPr lang="en-US"/>
          </a:p>
        </p:txBody>
      </p:sp>
    </p:spTree>
    <p:extLst>
      <p:ext uri="{BB962C8B-B14F-4D97-AF65-F5344CB8AC3E}">
        <p14:creationId xmlns:p14="http://schemas.microsoft.com/office/powerpoint/2010/main" val="1465386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you had a list of active tiles. You still need to produce a dense list of tile ID’s. This is the next step…</a:t>
            </a:r>
          </a:p>
        </p:txBody>
      </p:sp>
      <p:sp>
        <p:nvSpPr>
          <p:cNvPr id="4" name="Slide Number Placeholder 3"/>
          <p:cNvSpPr>
            <a:spLocks noGrp="1"/>
          </p:cNvSpPr>
          <p:nvPr>
            <p:ph type="sldNum" sz="quarter" idx="10"/>
          </p:nvPr>
        </p:nvSpPr>
        <p:spPr/>
        <p:txBody>
          <a:bodyPr/>
          <a:lstStyle/>
          <a:p>
            <a:fld id="{8A9BDF12-3AD9-413D-9FCF-9C78AC7EBD26}" type="slidenum">
              <a:rPr lang="en-US" smtClean="0"/>
              <a:t>29</a:t>
            </a:fld>
            <a:endParaRPr lang="en-US"/>
          </a:p>
        </p:txBody>
      </p:sp>
    </p:spTree>
    <p:extLst>
      <p:ext uri="{BB962C8B-B14F-4D97-AF65-F5344CB8AC3E}">
        <p14:creationId xmlns:p14="http://schemas.microsoft.com/office/powerpoint/2010/main" val="10664492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the tile list shown in the previous slide would produce the following list of dense tiles.</a:t>
            </a:r>
          </a:p>
          <a:p>
            <a:r>
              <a:rPr lang="en-US" dirty="0"/>
              <a:t>This simply requires an atomic append to a list in a compute </a:t>
            </a:r>
            <a:r>
              <a:rPr lang="en-US" dirty="0" err="1"/>
              <a:t>shader</a:t>
            </a:r>
            <a:r>
              <a:rPr lang="en-US" dirty="0"/>
              <a:t>.</a:t>
            </a:r>
          </a:p>
        </p:txBody>
      </p:sp>
      <p:sp>
        <p:nvSpPr>
          <p:cNvPr id="4" name="Slide Number Placeholder 3"/>
          <p:cNvSpPr>
            <a:spLocks noGrp="1"/>
          </p:cNvSpPr>
          <p:nvPr>
            <p:ph type="sldNum" sz="quarter" idx="10"/>
          </p:nvPr>
        </p:nvSpPr>
        <p:spPr/>
        <p:txBody>
          <a:bodyPr/>
          <a:lstStyle/>
          <a:p>
            <a:fld id="{8A9BDF12-3AD9-413D-9FCF-9C78AC7EBD26}" type="slidenum">
              <a:rPr lang="en-US" smtClean="0"/>
              <a:t>30</a:t>
            </a:fld>
            <a:endParaRPr lang="en-US"/>
          </a:p>
        </p:txBody>
      </p:sp>
    </p:spTree>
    <p:extLst>
      <p:ext uri="{BB962C8B-B14F-4D97-AF65-F5344CB8AC3E}">
        <p14:creationId xmlns:p14="http://schemas.microsoft.com/office/powerpoint/2010/main" val="3983078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 single slice of the volume light grid (A). </a:t>
            </a:r>
          </a:p>
          <a:p>
            <a:r>
              <a:rPr lang="en-US" sz="1200" b="0" i="0" u="none" strike="noStrike" kern="1200" baseline="0" dirty="0">
                <a:solidFill>
                  <a:schemeClr val="tx1"/>
                </a:solidFill>
                <a:latin typeface="+mn-lt"/>
                <a:ea typeface="+mn-ea"/>
                <a:cs typeface="+mn-cs"/>
              </a:rPr>
              <a:t>The light grid stores the light count and an offset into the light index list (B). </a:t>
            </a:r>
          </a:p>
          <a:p>
            <a:r>
              <a:rPr lang="en-US" sz="1200" b="0" i="0" u="none" strike="noStrike" kern="1200" baseline="0" dirty="0">
                <a:solidFill>
                  <a:schemeClr val="tx1"/>
                </a:solidFill>
                <a:latin typeface="+mn-lt"/>
                <a:ea typeface="+mn-ea"/>
                <a:cs typeface="+mn-cs"/>
              </a:rPr>
              <a:t>The light index list stores the index of the light source in the light list (C).</a:t>
            </a:r>
            <a:endParaRPr lang="en-US" dirty="0"/>
          </a:p>
          <a:p>
            <a:endParaRPr lang="en-US" dirty="0"/>
          </a:p>
          <a:p>
            <a:r>
              <a:rPr lang="en-US" dirty="0"/>
              <a:t>Indirect Dispatch allows you to specify the dispatch arguments in a compute </a:t>
            </a:r>
            <a:r>
              <a:rPr lang="en-US" dirty="0" err="1"/>
              <a:t>shader</a:t>
            </a:r>
            <a:r>
              <a:rPr lang="en-US" dirty="0"/>
              <a:t>.</a:t>
            </a:r>
          </a:p>
          <a:p>
            <a:r>
              <a:rPr lang="en-US" dirty="0"/>
              <a:t>The number of active tiles is only known after the list of unique tiles is built.</a:t>
            </a:r>
          </a:p>
          <a:p>
            <a:r>
              <a:rPr lang="en-US" dirty="0"/>
              <a:t>To avoid needing to read the result of the number of active tiles before the Dispatch API call can be invoked on the CPU, an indirect dispatch is invoked passing the GPU buffer containing the number of tiles as an argument.</a:t>
            </a:r>
          </a:p>
          <a:p>
            <a:r>
              <a:rPr lang="en-US" dirty="0"/>
              <a:t>This means that the number of active tiles never needs to be read from the GPU to the CPU, avoiding an expensive GPU stall.</a:t>
            </a:r>
          </a:p>
        </p:txBody>
      </p:sp>
      <p:sp>
        <p:nvSpPr>
          <p:cNvPr id="4" name="Slide Number Placeholder 3"/>
          <p:cNvSpPr>
            <a:spLocks noGrp="1"/>
          </p:cNvSpPr>
          <p:nvPr>
            <p:ph type="sldNum" sz="quarter" idx="10"/>
          </p:nvPr>
        </p:nvSpPr>
        <p:spPr/>
        <p:txBody>
          <a:bodyPr/>
          <a:lstStyle/>
          <a:p>
            <a:fld id="{8A9BDF12-3AD9-413D-9FCF-9C78AC7EBD26}" type="slidenum">
              <a:rPr lang="en-US" smtClean="0"/>
              <a:t>31</a:t>
            </a:fld>
            <a:endParaRPr lang="en-US"/>
          </a:p>
        </p:txBody>
      </p:sp>
    </p:spTree>
    <p:extLst>
      <p:ext uri="{BB962C8B-B14F-4D97-AF65-F5344CB8AC3E}">
        <p14:creationId xmlns:p14="http://schemas.microsoft.com/office/powerpoint/2010/main" val="13379697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technique for shading as forward rendering, and tiled forward shading.</a:t>
            </a:r>
          </a:p>
          <a:p>
            <a:r>
              <a:rPr lang="en-US" dirty="0"/>
              <a:t>The number of lights and the offset in the global light index list is retrieved from the volume tile grid (previous slide).</a:t>
            </a:r>
          </a:p>
        </p:txBody>
      </p:sp>
      <p:sp>
        <p:nvSpPr>
          <p:cNvPr id="4" name="Slide Number Placeholder 3"/>
          <p:cNvSpPr>
            <a:spLocks noGrp="1"/>
          </p:cNvSpPr>
          <p:nvPr>
            <p:ph type="sldNum" sz="quarter" idx="10"/>
          </p:nvPr>
        </p:nvSpPr>
        <p:spPr/>
        <p:txBody>
          <a:bodyPr/>
          <a:lstStyle/>
          <a:p>
            <a:fld id="{8A9BDF12-3AD9-413D-9FCF-9C78AC7EBD26}" type="slidenum">
              <a:rPr lang="en-US" smtClean="0"/>
              <a:t>32</a:t>
            </a:fld>
            <a:endParaRPr lang="en-US"/>
          </a:p>
        </p:txBody>
      </p:sp>
    </p:spTree>
    <p:extLst>
      <p:ext uri="{BB962C8B-B14F-4D97-AF65-F5344CB8AC3E}">
        <p14:creationId xmlns:p14="http://schemas.microsoft.com/office/powerpoint/2010/main" val="28029560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achieve about 250 lights in “real-time”.</a:t>
            </a:r>
          </a:p>
        </p:txBody>
      </p:sp>
      <p:sp>
        <p:nvSpPr>
          <p:cNvPr id="4" name="Slide Number Placeholder 3"/>
          <p:cNvSpPr>
            <a:spLocks noGrp="1"/>
          </p:cNvSpPr>
          <p:nvPr>
            <p:ph type="sldNum" sz="quarter" idx="10"/>
          </p:nvPr>
        </p:nvSpPr>
        <p:spPr/>
        <p:txBody>
          <a:bodyPr/>
          <a:lstStyle/>
          <a:p>
            <a:fld id="{8A9BDF12-3AD9-413D-9FCF-9C78AC7EBD26}" type="slidenum">
              <a:rPr lang="en-US" smtClean="0"/>
              <a:t>35</a:t>
            </a:fld>
            <a:endParaRPr lang="en-US"/>
          </a:p>
        </p:txBody>
      </p:sp>
    </p:spTree>
    <p:extLst>
      <p:ext uri="{BB962C8B-B14F-4D97-AF65-F5344CB8AC3E}">
        <p14:creationId xmlns:p14="http://schemas.microsoft.com/office/powerpoint/2010/main" val="2265391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Passes the “real-time” threshold with only 50 lights.</a:t>
            </a:r>
          </a:p>
        </p:txBody>
      </p:sp>
      <p:sp>
        <p:nvSpPr>
          <p:cNvPr id="4" name="Slide Number Placeholder 3"/>
          <p:cNvSpPr>
            <a:spLocks noGrp="1"/>
          </p:cNvSpPr>
          <p:nvPr>
            <p:ph type="sldNum" sz="quarter" idx="10"/>
          </p:nvPr>
        </p:nvSpPr>
        <p:spPr/>
        <p:txBody>
          <a:bodyPr/>
          <a:lstStyle/>
          <a:p>
            <a:fld id="{8A9BDF12-3AD9-413D-9FCF-9C78AC7EBD26}" type="slidenum">
              <a:rPr lang="en-US" smtClean="0"/>
              <a:t>36</a:t>
            </a:fld>
            <a:endParaRPr lang="en-US"/>
          </a:p>
        </p:txBody>
      </p:sp>
    </p:spTree>
    <p:extLst>
      <p:ext uri="{BB962C8B-B14F-4D97-AF65-F5344CB8AC3E}">
        <p14:creationId xmlns:p14="http://schemas.microsoft.com/office/powerpoint/2010/main" val="18019422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ensuring constant light density, can achieve 100,000 lights in real-time.</a:t>
            </a:r>
          </a:p>
          <a:p>
            <a:r>
              <a:rPr lang="en-US" dirty="0"/>
              <a:t>Here we see the light culling stage is taking up all the time!</a:t>
            </a:r>
          </a:p>
        </p:txBody>
      </p:sp>
      <p:sp>
        <p:nvSpPr>
          <p:cNvPr id="4" name="Slide Number Placeholder 3"/>
          <p:cNvSpPr>
            <a:spLocks noGrp="1"/>
          </p:cNvSpPr>
          <p:nvPr>
            <p:ph type="sldNum" sz="quarter" idx="10"/>
          </p:nvPr>
        </p:nvSpPr>
        <p:spPr/>
        <p:txBody>
          <a:bodyPr/>
          <a:lstStyle/>
          <a:p>
            <a:fld id="{8A9BDF12-3AD9-413D-9FCF-9C78AC7EBD26}" type="slidenum">
              <a:rPr lang="en-US" smtClean="0"/>
              <a:t>37</a:t>
            </a:fld>
            <a:endParaRPr lang="en-US"/>
          </a:p>
        </p:txBody>
      </p:sp>
    </p:spTree>
    <p:extLst>
      <p:ext uri="{BB962C8B-B14F-4D97-AF65-F5344CB8AC3E}">
        <p14:creationId xmlns:p14="http://schemas.microsoft.com/office/powerpoint/2010/main" val="3655747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cross the “real-time” threshold with just over 100,000 lights.</a:t>
            </a:r>
          </a:p>
          <a:p>
            <a:r>
              <a:rPr lang="en-US" dirty="0"/>
              <a:t>Again, the “Assign lights to tiles” is taking up all the time.</a:t>
            </a:r>
          </a:p>
        </p:txBody>
      </p:sp>
      <p:sp>
        <p:nvSpPr>
          <p:cNvPr id="4" name="Slide Number Placeholder 3"/>
          <p:cNvSpPr>
            <a:spLocks noGrp="1"/>
          </p:cNvSpPr>
          <p:nvPr>
            <p:ph type="sldNum" sz="quarter" idx="10"/>
          </p:nvPr>
        </p:nvSpPr>
        <p:spPr/>
        <p:txBody>
          <a:bodyPr/>
          <a:lstStyle/>
          <a:p>
            <a:fld id="{8A9BDF12-3AD9-413D-9FCF-9C78AC7EBD26}" type="slidenum">
              <a:rPr lang="en-US" smtClean="0"/>
              <a:t>38</a:t>
            </a:fld>
            <a:endParaRPr lang="en-US"/>
          </a:p>
        </p:txBody>
      </p:sp>
    </p:spTree>
    <p:extLst>
      <p:ext uri="{BB962C8B-B14F-4D97-AF65-F5344CB8AC3E}">
        <p14:creationId xmlns:p14="http://schemas.microsoft.com/office/powerpoint/2010/main" val="8322565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Crosses “real-time” at just over 32,768 lights.</a:t>
            </a:r>
          </a:p>
          <a:p>
            <a:r>
              <a:rPr lang="en-US" dirty="0"/>
              <a:t>Assign lights to tiles is again the most depending phase.</a:t>
            </a:r>
          </a:p>
        </p:txBody>
      </p:sp>
      <p:sp>
        <p:nvSpPr>
          <p:cNvPr id="4" name="Slide Number Placeholder 3"/>
          <p:cNvSpPr>
            <a:spLocks noGrp="1"/>
          </p:cNvSpPr>
          <p:nvPr>
            <p:ph type="sldNum" sz="quarter" idx="10"/>
          </p:nvPr>
        </p:nvSpPr>
        <p:spPr/>
        <p:txBody>
          <a:bodyPr/>
          <a:lstStyle/>
          <a:p>
            <a:fld id="{8A9BDF12-3AD9-413D-9FCF-9C78AC7EBD26}" type="slidenum">
              <a:rPr lang="en-US" smtClean="0"/>
              <a:t>39</a:t>
            </a:fld>
            <a:endParaRPr lang="en-US"/>
          </a:p>
        </p:txBody>
      </p:sp>
    </p:spTree>
    <p:extLst>
      <p:ext uri="{BB962C8B-B14F-4D97-AF65-F5344CB8AC3E}">
        <p14:creationId xmlns:p14="http://schemas.microsoft.com/office/powerpoint/2010/main" val="2237668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 constant light density, able to achieve 4 M lights with real-time frame rates.</a:t>
            </a:r>
          </a:p>
          <a:p>
            <a:r>
              <a:rPr lang="en-US" dirty="0"/>
              <a:t>Sorting becomes the new bottleneck.</a:t>
            </a:r>
          </a:p>
        </p:txBody>
      </p:sp>
      <p:sp>
        <p:nvSpPr>
          <p:cNvPr id="4" name="Slide Number Placeholder 3"/>
          <p:cNvSpPr>
            <a:spLocks noGrp="1"/>
          </p:cNvSpPr>
          <p:nvPr>
            <p:ph type="sldNum" sz="quarter" idx="10"/>
          </p:nvPr>
        </p:nvSpPr>
        <p:spPr/>
        <p:txBody>
          <a:bodyPr/>
          <a:lstStyle/>
          <a:p>
            <a:fld id="{8A9BDF12-3AD9-413D-9FCF-9C78AC7EBD26}" type="slidenum">
              <a:rPr lang="en-US" smtClean="0"/>
              <a:t>40</a:t>
            </a:fld>
            <a:endParaRPr lang="en-US"/>
          </a:p>
        </p:txBody>
      </p:sp>
    </p:spTree>
    <p:extLst>
      <p:ext uri="{BB962C8B-B14F-4D97-AF65-F5344CB8AC3E}">
        <p14:creationId xmlns:p14="http://schemas.microsoft.com/office/powerpoint/2010/main" val="2571805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Pros:</a:t>
            </a:r>
          </a:p>
          <a:p>
            <a:pPr marL="171450" indent="-171450">
              <a:buFont typeface="Arial" panose="020B0604020202020204" pitchFamily="34" charset="0"/>
              <a:buChar char="•"/>
            </a:pPr>
            <a:r>
              <a:rPr lang="en-US" dirty="0"/>
              <a:t>Reduces unnecessary lighting calculations due to overdraw.</a:t>
            </a:r>
          </a:p>
          <a:p>
            <a:pPr marL="171450" indent="-171450">
              <a:buFont typeface="Arial" panose="020B0604020202020204" pitchFamily="34" charset="0"/>
              <a:buChar char="•"/>
            </a:pPr>
            <a:r>
              <a:rPr lang="en-US" dirty="0"/>
              <a:t>Supports many more lights than forward rendering.</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Cons:</a:t>
            </a:r>
          </a:p>
          <a:p>
            <a:pPr marL="171450" indent="-171450">
              <a:buFont typeface="Arial" panose="020B0604020202020204" pitchFamily="34" charset="0"/>
              <a:buChar char="•"/>
            </a:pPr>
            <a:r>
              <a:rPr lang="en-US" dirty="0"/>
              <a:t>Additional overhead required for G-buffers</a:t>
            </a:r>
          </a:p>
          <a:p>
            <a:pPr marL="171450" indent="-171450">
              <a:buFont typeface="Arial" panose="020B0604020202020204" pitchFamily="34" charset="0"/>
              <a:buChar char="•"/>
            </a:pPr>
            <a:r>
              <a:rPr lang="en-US" dirty="0"/>
              <a:t>Increased I/O resulting from additional texture reads (can be improved by packing data better but this is never really resolved)</a:t>
            </a:r>
          </a:p>
          <a:p>
            <a:pPr marL="171450" indent="-171450">
              <a:buFont typeface="Arial" panose="020B0604020202020204" pitchFamily="34" charset="0"/>
              <a:buChar char="•"/>
            </a:pPr>
            <a:r>
              <a:rPr lang="en-US" dirty="0"/>
              <a:t>Each light requires a draw call (can use instanced rendering, but still has some overhead)</a:t>
            </a:r>
          </a:p>
          <a:p>
            <a:pPr marL="171450" indent="-171450">
              <a:buFont typeface="Arial" panose="020B0604020202020204" pitchFamily="34" charset="0"/>
              <a:buChar char="•"/>
            </a:pPr>
            <a:r>
              <a:rPr lang="en-US" dirty="0"/>
              <a:t>Only supports opaque geometry</a:t>
            </a:r>
          </a:p>
          <a:p>
            <a:pPr marL="171450" indent="-171450">
              <a:buFont typeface="Arial" panose="020B0604020202020204" pitchFamily="34" charset="0"/>
              <a:buChar char="•"/>
            </a:pPr>
            <a:r>
              <a:rPr lang="en-US" dirty="0"/>
              <a:t>Only support for single material </a:t>
            </a:r>
            <a:r>
              <a:rPr lang="en-US" dirty="0" err="1"/>
              <a:t>shader</a:t>
            </a:r>
            <a:r>
              <a:rPr lang="en-US" dirty="0"/>
              <a:t> (more attributes could be used to support different materials, but this results in more I/O &amp; buffer storage)</a:t>
            </a:r>
          </a:p>
          <a:p>
            <a:pPr marL="171450" indent="-171450">
              <a:buFont typeface="Arial" panose="020B0604020202020204" pitchFamily="34" charset="0"/>
              <a:buChar char="•"/>
            </a:pPr>
            <a:r>
              <a:rPr lang="en-US" dirty="0"/>
              <a:t>Transparent materials required forward rendering pass (limits light counts)</a:t>
            </a:r>
          </a:p>
          <a:p>
            <a:pPr marL="171450" indent="-171450">
              <a:buFont typeface="Arial" panose="020B0604020202020204" pitchFamily="34" charset="0"/>
              <a:buChar char="•"/>
            </a:pPr>
            <a:r>
              <a:rPr lang="en-US" dirty="0"/>
              <a:t>No support for native AA effects (MSAA) because MSAA render targets need to be resolved before lighting can be performed (or hacky to implement and only worsens the I/O problem)</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5</a:t>
            </a:fld>
            <a:endParaRPr lang="en-US"/>
          </a:p>
        </p:txBody>
      </p:sp>
    </p:spTree>
    <p:extLst>
      <p:ext uri="{BB962C8B-B14F-4D97-AF65-F5344CB8AC3E}">
        <p14:creationId xmlns:p14="http://schemas.microsoft.com/office/powerpoint/2010/main" val="38338176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scene is harder to render. Crosses the line at 1.5 M lights.</a:t>
            </a:r>
          </a:p>
          <a:p>
            <a:r>
              <a:rPr lang="en-US" dirty="0"/>
              <a:t>Lots of active tiles due to the transparencies in the tree and plants in this scene.</a:t>
            </a:r>
          </a:p>
        </p:txBody>
      </p:sp>
      <p:sp>
        <p:nvSpPr>
          <p:cNvPr id="4" name="Slide Number Placeholder 3"/>
          <p:cNvSpPr>
            <a:spLocks noGrp="1"/>
          </p:cNvSpPr>
          <p:nvPr>
            <p:ph type="sldNum" sz="quarter" idx="10"/>
          </p:nvPr>
        </p:nvSpPr>
        <p:spPr/>
        <p:txBody>
          <a:bodyPr/>
          <a:lstStyle/>
          <a:p>
            <a:fld id="{8A9BDF12-3AD9-413D-9FCF-9C78AC7EBD26}" type="slidenum">
              <a:rPr lang="en-US" smtClean="0"/>
              <a:t>41</a:t>
            </a:fld>
            <a:endParaRPr lang="en-US"/>
          </a:p>
        </p:txBody>
      </p:sp>
    </p:spTree>
    <p:extLst>
      <p:ext uri="{BB962C8B-B14F-4D97-AF65-F5344CB8AC3E}">
        <p14:creationId xmlns:p14="http://schemas.microsoft.com/office/powerpoint/2010/main" val="19262187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maintaining a constant light density, VTFSBVH outperform all other techniques achieving 4 M light sources in real-time.</a:t>
            </a:r>
          </a:p>
        </p:txBody>
      </p:sp>
      <p:sp>
        <p:nvSpPr>
          <p:cNvPr id="4" name="Slide Number Placeholder 3"/>
          <p:cNvSpPr>
            <a:spLocks noGrp="1"/>
          </p:cNvSpPr>
          <p:nvPr>
            <p:ph type="sldNum" sz="quarter" idx="10"/>
          </p:nvPr>
        </p:nvSpPr>
        <p:spPr/>
        <p:txBody>
          <a:bodyPr/>
          <a:lstStyle/>
          <a:p>
            <a:fld id="{8A9BDF12-3AD9-413D-9FCF-9C78AC7EBD26}" type="slidenum">
              <a:rPr lang="en-US" smtClean="0"/>
              <a:t>42</a:t>
            </a:fld>
            <a:endParaRPr lang="en-US"/>
          </a:p>
        </p:txBody>
      </p:sp>
    </p:spTree>
    <p:extLst>
      <p:ext uri="{BB962C8B-B14F-4D97-AF65-F5344CB8AC3E}">
        <p14:creationId xmlns:p14="http://schemas.microsoft.com/office/powerpoint/2010/main" val="2915155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VTFSBVH outperforms with more than 16,384 light sources and has a very desirable performance profile with more lights.</a:t>
            </a:r>
          </a:p>
        </p:txBody>
      </p:sp>
      <p:sp>
        <p:nvSpPr>
          <p:cNvPr id="4" name="Slide Number Placeholder 3"/>
          <p:cNvSpPr>
            <a:spLocks noGrp="1"/>
          </p:cNvSpPr>
          <p:nvPr>
            <p:ph type="sldNum" sz="quarter" idx="10"/>
          </p:nvPr>
        </p:nvSpPr>
        <p:spPr/>
        <p:txBody>
          <a:bodyPr/>
          <a:lstStyle/>
          <a:p>
            <a:fld id="{8A9BDF12-3AD9-413D-9FCF-9C78AC7EBD26}" type="slidenum">
              <a:rPr lang="en-US" smtClean="0"/>
              <a:t>43</a:t>
            </a:fld>
            <a:endParaRPr lang="en-US"/>
          </a:p>
        </p:txBody>
      </p:sp>
    </p:spTree>
    <p:extLst>
      <p:ext uri="{BB962C8B-B14F-4D97-AF65-F5344CB8AC3E}">
        <p14:creationId xmlns:p14="http://schemas.microsoft.com/office/powerpoint/2010/main" val="10663078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 be able to use the min/max bounds of all samples within a volume tile to reduce the size of the volume tile, thus minimizing the number of lights contained in the volume tile.</a:t>
            </a:r>
          </a:p>
        </p:txBody>
      </p:sp>
      <p:sp>
        <p:nvSpPr>
          <p:cNvPr id="4" name="Slide Number Placeholder 3"/>
          <p:cNvSpPr>
            <a:spLocks noGrp="1"/>
          </p:cNvSpPr>
          <p:nvPr>
            <p:ph type="sldNum" sz="quarter" idx="10"/>
          </p:nvPr>
        </p:nvSpPr>
        <p:spPr/>
        <p:txBody>
          <a:bodyPr/>
          <a:lstStyle/>
          <a:p>
            <a:fld id="{8A9BDF12-3AD9-413D-9FCF-9C78AC7EBD26}" type="slidenum">
              <a:rPr lang="en-US" smtClean="0"/>
              <a:t>46</a:t>
            </a:fld>
            <a:endParaRPr lang="en-US"/>
          </a:p>
        </p:txBody>
      </p:sp>
    </p:spTree>
    <p:extLst>
      <p:ext uri="{BB962C8B-B14F-4D97-AF65-F5344CB8AC3E}">
        <p14:creationId xmlns:p14="http://schemas.microsoft.com/office/powerpoint/2010/main" val="40596180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Merge sort algorithm can be properly optimized, maybe it can work better than radix sort?</a:t>
            </a:r>
          </a:p>
        </p:txBody>
      </p:sp>
      <p:sp>
        <p:nvSpPr>
          <p:cNvPr id="4" name="Slide Number Placeholder 3"/>
          <p:cNvSpPr>
            <a:spLocks noGrp="1"/>
          </p:cNvSpPr>
          <p:nvPr>
            <p:ph type="sldNum" sz="quarter" idx="10"/>
          </p:nvPr>
        </p:nvSpPr>
        <p:spPr/>
        <p:txBody>
          <a:bodyPr/>
          <a:lstStyle/>
          <a:p>
            <a:fld id="{8A9BDF12-3AD9-413D-9FCF-9C78AC7EBD26}" type="slidenum">
              <a:rPr lang="en-US" smtClean="0"/>
              <a:t>47</a:t>
            </a:fld>
            <a:endParaRPr lang="en-US"/>
          </a:p>
        </p:txBody>
      </p:sp>
    </p:spTree>
    <p:extLst>
      <p:ext uri="{BB962C8B-B14F-4D97-AF65-F5344CB8AC3E}">
        <p14:creationId xmlns:p14="http://schemas.microsoft.com/office/powerpoint/2010/main" val="141756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Pros:</a:t>
            </a:r>
          </a:p>
          <a:p>
            <a:pPr marL="171450" indent="-171450">
              <a:buFont typeface="Arial" panose="020B0604020202020204" pitchFamily="34" charset="0"/>
              <a:buChar char="•"/>
            </a:pPr>
            <a:r>
              <a:rPr lang="en-US" dirty="0"/>
              <a:t>Doesn’t require additional buffers for geometric attributes</a:t>
            </a:r>
          </a:p>
          <a:p>
            <a:pPr marL="171450" indent="-171450">
              <a:buFont typeface="Arial" panose="020B0604020202020204" pitchFamily="34" charset="0"/>
              <a:buChar char="•"/>
            </a:pPr>
            <a:r>
              <a:rPr lang="en-US" dirty="0"/>
              <a:t>Can handle many more lights compared to Forward &amp; Deferred</a:t>
            </a:r>
          </a:p>
          <a:p>
            <a:pPr marL="171450" indent="-171450">
              <a:buFont typeface="Arial" panose="020B0604020202020204" pitchFamily="34" charset="0"/>
              <a:buChar char="•"/>
            </a:pPr>
            <a:r>
              <a:rPr lang="en-US" dirty="0"/>
              <a:t>Support for MSAA</a:t>
            </a:r>
          </a:p>
          <a:p>
            <a:pPr marL="171450" indent="-171450">
              <a:buFont typeface="Arial" panose="020B0604020202020204" pitchFamily="34" charset="0"/>
              <a:buChar char="•"/>
            </a:pPr>
            <a:r>
              <a:rPr lang="en-US" dirty="0"/>
              <a:t>Support for multiple materials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Cons:</a:t>
            </a:r>
          </a:p>
          <a:p>
            <a:pPr marL="171450" indent="-171450">
              <a:buFont typeface="Arial" panose="020B0604020202020204" pitchFamily="34" charset="0"/>
              <a:buChar char="•"/>
            </a:pPr>
            <a:r>
              <a:rPr lang="en-US" dirty="0"/>
              <a:t>False positives at geometric boundaries due to elongated frustums</a:t>
            </a:r>
          </a:p>
          <a:p>
            <a:pPr marL="171450" indent="-171450">
              <a:buFont typeface="Arial" panose="020B0604020202020204" pitchFamily="34" charset="0"/>
              <a:buChar char="•"/>
            </a:pPr>
            <a:r>
              <a:rPr lang="en-US" dirty="0"/>
              <a:t>Frustum culling can result in many false positives (may be improved using separating axis theorem (SAT), but this was not investigated)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6</a:t>
            </a:fld>
            <a:endParaRPr lang="en-US"/>
          </a:p>
        </p:txBody>
      </p:sp>
    </p:spTree>
    <p:extLst>
      <p:ext uri="{BB962C8B-B14F-4D97-AF65-F5344CB8AC3E}">
        <p14:creationId xmlns:p14="http://schemas.microsoft.com/office/powerpoint/2010/main" val="630551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Pros:</a:t>
            </a:r>
          </a:p>
          <a:p>
            <a:pPr marL="171450" indent="-171450">
              <a:buFont typeface="Arial" panose="020B0604020202020204" pitchFamily="34" charset="0"/>
              <a:buChar char="•"/>
            </a:pPr>
            <a:r>
              <a:rPr lang="en-US" dirty="0"/>
              <a:t>Reduces false positives at geometric boundaries</a:t>
            </a:r>
          </a:p>
          <a:p>
            <a:pPr marL="171450" indent="-171450">
              <a:buFont typeface="Arial" panose="020B0604020202020204" pitchFamily="34" charset="0"/>
              <a:buChar char="•"/>
            </a:pPr>
            <a:r>
              <a:rPr lang="en-US" dirty="0"/>
              <a:t>Culling is improved since (AABB instead of Frustum culling)</a:t>
            </a:r>
          </a:p>
          <a:p>
            <a:pPr marL="171450" indent="-171450">
              <a:buFont typeface="Arial" panose="020B0604020202020204" pitchFamily="34" charset="0"/>
              <a:buChar char="•"/>
            </a:pPr>
            <a:r>
              <a:rPr lang="en-US" dirty="0"/>
              <a:t>Native support for MSAA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Cons:</a:t>
            </a:r>
          </a:p>
          <a:p>
            <a:pPr marL="171450" indent="-171450">
              <a:buFont typeface="Arial" panose="020B0604020202020204" pitchFamily="34" charset="0"/>
              <a:buChar char="•"/>
            </a:pPr>
            <a:r>
              <a:rPr lang="en-US" dirty="0"/>
              <a:t>Cluster buffer uses 2D image buffer – does not consider transparent objects (requires a 3D image buffer for this)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7</a:t>
            </a:fld>
            <a:endParaRPr lang="en-US"/>
          </a:p>
        </p:txBody>
      </p:sp>
    </p:spTree>
    <p:extLst>
      <p:ext uri="{BB962C8B-B14F-4D97-AF65-F5344CB8AC3E}">
        <p14:creationId xmlns:p14="http://schemas.microsoft.com/office/powerpoint/2010/main" val="1412037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Coalescing will occur when the k</a:t>
            </a:r>
            <a:r>
              <a:rPr lang="en-US" sz="1200" b="0" i="0" u="none" strike="noStrike" kern="1200" baseline="30000" dirty="0">
                <a:solidFill>
                  <a:schemeClr val="tx1"/>
                </a:solidFill>
                <a:latin typeface="+mn-lt"/>
                <a:ea typeface="+mn-ea"/>
                <a:cs typeface="+mn-cs"/>
              </a:rPr>
              <a:t>th</a:t>
            </a:r>
            <a:r>
              <a:rPr lang="en-US" sz="1200" b="0" i="0" u="none" strike="noStrike" kern="1200" baseline="0" dirty="0">
                <a:solidFill>
                  <a:schemeClr val="tx1"/>
                </a:solidFill>
                <a:latin typeface="+mn-lt"/>
                <a:ea typeface="+mn-ea"/>
                <a:cs typeface="+mn-cs"/>
              </a:rPr>
              <a:t> thread in a warp accesses the k</a:t>
            </a:r>
            <a:r>
              <a:rPr lang="en-US" sz="1200" b="0" i="0" u="none" strike="noStrike" kern="1200" baseline="30000" dirty="0">
                <a:solidFill>
                  <a:schemeClr val="tx1"/>
                </a:solidFill>
                <a:latin typeface="+mn-lt"/>
                <a:ea typeface="+mn-ea"/>
                <a:cs typeface="+mn-cs"/>
              </a:rPr>
              <a:t>th </a:t>
            </a:r>
            <a:r>
              <a:rPr lang="en-US" sz="1200" b="0" i="0" u="none" strike="noStrike" kern="1200" baseline="0" dirty="0">
                <a:solidFill>
                  <a:schemeClr val="tx1"/>
                </a:solidFill>
                <a:latin typeface="+mn-lt"/>
                <a:ea typeface="+mn-ea"/>
                <a:cs typeface="+mn-cs"/>
              </a:rPr>
              <a:t>word in a memory segment. If each thread in the warp sequentially accesses a 1 B value from global memory, this will result a single memory transaction of 32 B. If each thread in the warp accesses a 16 B (4-component floating-point) value from global memory, this will result in 4 128 B memory transactions (one for each quarter-warp).</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10</a:t>
            </a:fld>
            <a:endParaRPr lang="en-US"/>
          </a:p>
        </p:txBody>
      </p:sp>
    </p:spTree>
    <p:extLst>
      <p:ext uri="{BB962C8B-B14F-4D97-AF65-F5344CB8AC3E}">
        <p14:creationId xmlns:p14="http://schemas.microsoft.com/office/powerpoint/2010/main" val="3124178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parallel reduction and parallel scan operations are fundamental building blocks for other parallel algorithms such as sorting.</a:t>
            </a:r>
          </a:p>
        </p:txBody>
      </p:sp>
      <p:sp>
        <p:nvSpPr>
          <p:cNvPr id="4" name="Slide Number Placeholder 3"/>
          <p:cNvSpPr>
            <a:spLocks noGrp="1"/>
          </p:cNvSpPr>
          <p:nvPr>
            <p:ph type="sldNum" sz="quarter" idx="10"/>
          </p:nvPr>
        </p:nvSpPr>
        <p:spPr/>
        <p:txBody>
          <a:bodyPr/>
          <a:lstStyle/>
          <a:p>
            <a:fld id="{8A9BDF12-3AD9-413D-9FCF-9C78AC7EBD26}" type="slidenum">
              <a:rPr lang="en-US" smtClean="0"/>
              <a:t>12</a:t>
            </a:fld>
            <a:endParaRPr lang="en-US"/>
          </a:p>
        </p:txBody>
      </p:sp>
    </p:spTree>
    <p:extLst>
      <p:ext uri="{BB962C8B-B14F-4D97-AF65-F5344CB8AC3E}">
        <p14:creationId xmlns:p14="http://schemas.microsoft.com/office/powerpoint/2010/main" val="2336334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Serial reduction requires </a:t>
            </a:r>
            <a:r>
              <a:rPr lang="en-US" baseline="0" dirty="0"/>
              <a:t>(n-1) passes to reduce to a single value. This is commonly used when the reduction is preformed on a single thread.</a:t>
            </a:r>
          </a:p>
          <a:p>
            <a:r>
              <a:rPr lang="en-US" baseline="0" dirty="0"/>
              <a:t>Pair-wise log-step reduction takes log_2(n) steps but results in bank conflicts when accessing shared memory.</a:t>
            </a:r>
          </a:p>
          <a:p>
            <a:r>
              <a:rPr lang="en-US" baseline="0" dirty="0"/>
              <a:t>Interleaved log-step reduction also takes log_2(n) steps but avoids bank conflicts when accessing the data in an interleaved pattern.</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13</a:t>
            </a:fld>
            <a:endParaRPr lang="en-US"/>
          </a:p>
        </p:txBody>
      </p:sp>
    </p:spTree>
    <p:extLst>
      <p:ext uri="{BB962C8B-B14F-4D97-AF65-F5344CB8AC3E}">
        <p14:creationId xmlns:p14="http://schemas.microsoft.com/office/powerpoint/2010/main" val="1940244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the first step, the output array y is primed by copying all of the elements from the input array (x) to the output array (y) shifted one index to the right. A loop is iterated log_2(n) times and for each thread whose thread ID is greater than 2^i where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is the loop iteration counter, the sum</a:t>
            </a:r>
          </a:p>
          <a:p>
            <a:r>
              <a:rPr lang="en-US" sz="1200" b="0" i="0" u="none" strike="noStrike" kern="1200" baseline="0" dirty="0">
                <a:solidFill>
                  <a:schemeClr val="tx1"/>
                </a:solidFill>
                <a:latin typeface="+mn-lt"/>
                <a:ea typeface="+mn-ea"/>
                <a:cs typeface="+mn-cs"/>
              </a:rPr>
              <a:t>of y[</a:t>
            </a:r>
            <a:r>
              <a:rPr lang="en-US" sz="1200" b="0" i="0" u="none" strike="noStrike" kern="1200" baseline="0" dirty="0" err="1">
                <a:solidFill>
                  <a:schemeClr val="tx1"/>
                </a:solidFill>
                <a:latin typeface="+mn-lt"/>
                <a:ea typeface="+mn-ea"/>
                <a:cs typeface="+mn-cs"/>
              </a:rPr>
              <a:t>tid</a:t>
            </a:r>
            <a:r>
              <a:rPr lang="en-US" sz="1200" b="0" i="0" u="none" strike="noStrike" kern="1200" baseline="0" dirty="0">
                <a:solidFill>
                  <a:schemeClr val="tx1"/>
                </a:solidFill>
                <a:latin typeface="+mn-lt"/>
                <a:ea typeface="+mn-ea"/>
                <a:cs typeface="+mn-cs"/>
              </a:rPr>
              <a:t>]  y[</a:t>
            </a:r>
            <a:r>
              <a:rPr lang="en-US" sz="1200" b="0" i="0" u="none" strike="noStrike" kern="1200" baseline="0" dirty="0" err="1">
                <a:solidFill>
                  <a:schemeClr val="tx1"/>
                </a:solidFill>
                <a:latin typeface="+mn-lt"/>
                <a:ea typeface="+mn-ea"/>
                <a:cs typeface="+mn-cs"/>
              </a:rPr>
              <a:t>tid</a:t>
            </a:r>
            <a:r>
              <a:rPr lang="en-US" sz="1200" b="0" i="0" u="none" strike="noStrike" kern="1200" baseline="0" dirty="0">
                <a:solidFill>
                  <a:schemeClr val="tx1"/>
                </a:solidFill>
                <a:latin typeface="+mn-lt"/>
                <a:ea typeface="+mn-ea"/>
                <a:cs typeface="+mn-cs"/>
              </a:rPr>
              <a:t> – 2^i] is computed and stored at y[</a:t>
            </a:r>
            <a:r>
              <a:rPr lang="en-US" sz="1200" b="0" i="0" u="none" strike="noStrike" kern="1200" baseline="0" dirty="0" err="1">
                <a:solidFill>
                  <a:schemeClr val="tx1"/>
                </a:solidFill>
                <a:latin typeface="+mn-lt"/>
                <a:ea typeface="+mn-ea"/>
                <a:cs typeface="+mn-cs"/>
              </a:rPr>
              <a:t>tid</a:t>
            </a:r>
            <a:r>
              <a:rPr lang="en-US" sz="1200" b="0" i="0" u="none" strike="noStrike" kern="1200" baseline="0" dirty="0">
                <a:solidFill>
                  <a:schemeClr val="tx1"/>
                </a:solidFill>
                <a:latin typeface="+mn-lt"/>
                <a:ea typeface="+mn-ea"/>
                <a:cs typeface="+mn-cs"/>
              </a:rPr>
              <a:t>] where </a:t>
            </a:r>
            <a:r>
              <a:rPr lang="en-US" sz="1200" b="0" i="0" u="none" strike="noStrike" kern="1200" baseline="0" dirty="0" err="1">
                <a:solidFill>
                  <a:schemeClr val="tx1"/>
                </a:solidFill>
                <a:latin typeface="+mn-lt"/>
                <a:ea typeface="+mn-ea"/>
                <a:cs typeface="+mn-cs"/>
              </a:rPr>
              <a:t>tid</a:t>
            </a:r>
            <a:r>
              <a:rPr lang="en-US" sz="1200" b="0" i="0" u="none" strike="noStrike" kern="1200" baseline="0" dirty="0">
                <a:solidFill>
                  <a:schemeClr val="tx1"/>
                </a:solidFill>
                <a:latin typeface="+mn-lt"/>
                <a:ea typeface="+mn-ea"/>
                <a:cs typeface="+mn-cs"/>
              </a:rPr>
              <a:t> is the ID of</a:t>
            </a:r>
          </a:p>
          <a:p>
            <a:r>
              <a:rPr lang="en-US" sz="1200" b="0" i="0" u="none" strike="noStrike" kern="1200" baseline="0" dirty="0">
                <a:solidFill>
                  <a:schemeClr val="tx1"/>
                </a:solidFill>
                <a:latin typeface="+mn-lt"/>
                <a:ea typeface="+mn-ea"/>
                <a:cs typeface="+mn-cs"/>
              </a:rPr>
              <a:t>the thread in the thread group.</a:t>
            </a:r>
            <a:endParaRPr lang="en-US" dirty="0"/>
          </a:p>
        </p:txBody>
      </p:sp>
      <p:sp>
        <p:nvSpPr>
          <p:cNvPr id="4" name="Slide Number Placeholder 3"/>
          <p:cNvSpPr>
            <a:spLocks noGrp="1"/>
          </p:cNvSpPr>
          <p:nvPr>
            <p:ph type="sldNum" sz="quarter" idx="10"/>
          </p:nvPr>
        </p:nvSpPr>
        <p:spPr/>
        <p:txBody>
          <a:bodyPr/>
          <a:lstStyle/>
          <a:p>
            <a:fld id="{8A9BDF12-3AD9-413D-9FCF-9C78AC7EBD26}" type="slidenum">
              <a:rPr lang="en-US" smtClean="0"/>
              <a:t>14</a:t>
            </a:fld>
            <a:endParaRPr lang="en-US"/>
          </a:p>
        </p:txBody>
      </p:sp>
    </p:spTree>
    <p:extLst>
      <p:ext uri="{BB962C8B-B14F-4D97-AF65-F5344CB8AC3E}">
        <p14:creationId xmlns:p14="http://schemas.microsoft.com/office/powerpoint/2010/main" val="2316350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981672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994B08A-7F72-45A1-A7EE-E1602C4DBD86}" type="datetimeFigureOut">
              <a:rPr lang="en-US" smtClean="0"/>
              <a:t>16-07-2017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829483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2926451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963185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25213108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1406022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715186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052765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2052015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85197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106082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994B08A-7F72-45A1-A7EE-E1602C4DBD86}" type="datetimeFigureOut">
              <a:rPr lang="en-US" smtClean="0"/>
              <a:t>16-07-2017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458597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94B08A-7F72-45A1-A7EE-E1602C4DBD86}" type="datetimeFigureOut">
              <a:rPr lang="en-US" smtClean="0"/>
              <a:t>16-07-2017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978455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1528776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1514635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A994B08A-7F72-45A1-A7EE-E1602C4DBD86}" type="datetimeFigureOut">
              <a:rPr lang="en-US" smtClean="0"/>
              <a:t>16-07-2017</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3055730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994B08A-7F72-45A1-A7EE-E1602C4DBD86}" type="datetimeFigureOut">
              <a:rPr lang="en-US" smtClean="0"/>
              <a:t>16-07-2017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349556-5DF0-4EF7-8262-66D3B4197551}" type="slidenum">
              <a:rPr lang="en-US" smtClean="0"/>
              <a:t>‹#›</a:t>
            </a:fld>
            <a:endParaRPr lang="en-US"/>
          </a:p>
        </p:txBody>
      </p:sp>
    </p:spTree>
    <p:extLst>
      <p:ext uri="{BB962C8B-B14F-4D97-AF65-F5344CB8AC3E}">
        <p14:creationId xmlns:p14="http://schemas.microsoft.com/office/powerpoint/2010/main" val="2585173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994B08A-7F72-45A1-A7EE-E1602C4DBD86}" type="datetimeFigureOut">
              <a:rPr lang="en-US" smtClean="0"/>
              <a:t>16-07-2017</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E349556-5DF0-4EF7-8262-66D3B4197551}" type="slidenum">
              <a:rPr lang="en-US" smtClean="0"/>
              <a:t>‹#›</a:t>
            </a:fld>
            <a:endParaRPr lang="en-US"/>
          </a:p>
        </p:txBody>
      </p:sp>
    </p:spTree>
    <p:extLst>
      <p:ext uri="{BB962C8B-B14F-4D97-AF65-F5344CB8AC3E}">
        <p14:creationId xmlns:p14="http://schemas.microsoft.com/office/powerpoint/2010/main" val="397466914"/>
      </p:ext>
    </p:extLst>
  </p:cSld>
  <p:clrMap bg1="dk1" tx1="lt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2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3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8CB5B-D8F9-4B3D-B5AA-5FCC02A0BDAE}"/>
              </a:ext>
            </a:extLst>
          </p:cNvPr>
          <p:cNvSpPr>
            <a:spLocks noGrp="1"/>
          </p:cNvSpPr>
          <p:nvPr>
            <p:ph type="ctrTitle"/>
          </p:nvPr>
        </p:nvSpPr>
        <p:spPr/>
        <p:txBody>
          <a:bodyPr/>
          <a:lstStyle/>
          <a:p>
            <a:r>
              <a:rPr lang="en-US" dirty="0"/>
              <a:t>Volume Tiled Forward Shading</a:t>
            </a:r>
          </a:p>
        </p:txBody>
      </p:sp>
      <p:sp>
        <p:nvSpPr>
          <p:cNvPr id="3" name="Subtitle 2">
            <a:extLst>
              <a:ext uri="{FF2B5EF4-FFF2-40B4-BE49-F238E27FC236}">
                <a16:creationId xmlns:a16="http://schemas.microsoft.com/office/drawing/2014/main" id="{DA1B7D50-F074-4F67-B3F6-0F81ED6AB404}"/>
              </a:ext>
            </a:extLst>
          </p:cNvPr>
          <p:cNvSpPr>
            <a:spLocks noGrp="1"/>
          </p:cNvSpPr>
          <p:nvPr>
            <p:ph type="subTitle" idx="1"/>
          </p:nvPr>
        </p:nvSpPr>
        <p:spPr/>
        <p:txBody>
          <a:bodyPr/>
          <a:lstStyle/>
          <a:p>
            <a:r>
              <a:rPr lang="en-US" dirty="0"/>
              <a:t>Jeremiah van Oosten – 3910539 - INFOMGMT</a:t>
            </a:r>
          </a:p>
        </p:txBody>
      </p:sp>
    </p:spTree>
    <p:extLst>
      <p:ext uri="{BB962C8B-B14F-4D97-AF65-F5344CB8AC3E}">
        <p14:creationId xmlns:p14="http://schemas.microsoft.com/office/powerpoint/2010/main" val="3919954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EEA99-AFCF-41DD-9B82-08733E91740F}"/>
              </a:ext>
            </a:extLst>
          </p:cNvPr>
          <p:cNvSpPr>
            <a:spLocks noGrp="1"/>
          </p:cNvSpPr>
          <p:nvPr>
            <p:ph type="title"/>
          </p:nvPr>
        </p:nvSpPr>
        <p:spPr/>
        <p:txBody>
          <a:bodyPr/>
          <a:lstStyle/>
          <a:p>
            <a:r>
              <a:rPr lang="en-US" dirty="0"/>
              <a:t>Coalesced Access to Global Memory</a:t>
            </a:r>
          </a:p>
        </p:txBody>
      </p:sp>
      <p:sp>
        <p:nvSpPr>
          <p:cNvPr id="3" name="Content Placeholder 2">
            <a:extLst>
              <a:ext uri="{FF2B5EF4-FFF2-40B4-BE49-F238E27FC236}">
                <a16:creationId xmlns:a16="http://schemas.microsoft.com/office/drawing/2014/main" id="{71A1EE98-09DB-43B8-A305-50EEC6036339}"/>
              </a:ext>
            </a:extLst>
          </p:cNvPr>
          <p:cNvSpPr>
            <a:spLocks noGrp="1"/>
          </p:cNvSpPr>
          <p:nvPr>
            <p:ph idx="1"/>
          </p:nvPr>
        </p:nvSpPr>
        <p:spPr/>
        <p:txBody>
          <a:bodyPr/>
          <a:lstStyle/>
          <a:p>
            <a:r>
              <a:rPr lang="en-US" dirty="0"/>
              <a:t>Fetches to global memory is slow</a:t>
            </a:r>
          </a:p>
          <a:p>
            <a:r>
              <a:rPr lang="en-US" dirty="0"/>
              <a:t>Coalesced access reduces the number of fetches required</a:t>
            </a:r>
          </a:p>
          <a:p>
            <a:r>
              <a:rPr lang="en-US" dirty="0"/>
              <a:t>Global memory is accessed via memory segments</a:t>
            </a:r>
          </a:p>
          <a:p>
            <a:r>
              <a:rPr lang="en-US" dirty="0"/>
              <a:t>The size of a segment is dependent on the size of a word accessed by each thread in a warp</a:t>
            </a:r>
          </a:p>
          <a:p>
            <a:pPr lvl="1"/>
            <a:r>
              <a:rPr lang="en-US" dirty="0"/>
              <a:t>32 B for 1 B words</a:t>
            </a:r>
          </a:p>
          <a:p>
            <a:pPr lvl="1"/>
            <a:r>
              <a:rPr lang="en-US" dirty="0"/>
              <a:t>64 B for 2 B words</a:t>
            </a:r>
          </a:p>
          <a:p>
            <a:pPr lvl="1"/>
            <a:r>
              <a:rPr lang="en-US" dirty="0"/>
              <a:t>128 B for 4, 8, and 16 B words</a:t>
            </a:r>
          </a:p>
          <a:p>
            <a:pPr lvl="1"/>
            <a:endParaRPr lang="en-US" dirty="0"/>
          </a:p>
        </p:txBody>
      </p:sp>
      <p:pic>
        <p:nvPicPr>
          <p:cNvPr id="4" name="Picture 3">
            <a:extLst>
              <a:ext uri="{FF2B5EF4-FFF2-40B4-BE49-F238E27FC236}">
                <a16:creationId xmlns:a16="http://schemas.microsoft.com/office/drawing/2014/main" id="{34180A92-815F-4175-A62B-71B0E14C4C33}"/>
              </a:ext>
            </a:extLst>
          </p:cNvPr>
          <p:cNvPicPr>
            <a:picLocks noChangeAspect="1"/>
          </p:cNvPicPr>
          <p:nvPr/>
        </p:nvPicPr>
        <p:blipFill>
          <a:blip r:embed="rId3"/>
          <a:stretch>
            <a:fillRect/>
          </a:stretch>
        </p:blipFill>
        <p:spPr>
          <a:xfrm>
            <a:off x="2316480" y="5240790"/>
            <a:ext cx="7559040" cy="1617210"/>
          </a:xfrm>
          <a:prstGeom prst="rect">
            <a:avLst/>
          </a:prstGeom>
        </p:spPr>
      </p:pic>
    </p:spTree>
    <p:extLst>
      <p:ext uri="{BB962C8B-B14F-4D97-AF65-F5344CB8AC3E}">
        <p14:creationId xmlns:p14="http://schemas.microsoft.com/office/powerpoint/2010/main" val="3835677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C2B3E-A638-4F20-8967-8470CC246F44}"/>
              </a:ext>
            </a:extLst>
          </p:cNvPr>
          <p:cNvSpPr>
            <a:spLocks noGrp="1"/>
          </p:cNvSpPr>
          <p:nvPr>
            <p:ph type="title"/>
          </p:nvPr>
        </p:nvSpPr>
        <p:spPr/>
        <p:txBody>
          <a:bodyPr/>
          <a:lstStyle/>
          <a:p>
            <a:r>
              <a:rPr lang="en-US" dirty="0"/>
              <a:t>Avoid Bank Conflicts to Shared Memory</a:t>
            </a:r>
          </a:p>
        </p:txBody>
      </p:sp>
      <p:sp>
        <p:nvSpPr>
          <p:cNvPr id="3" name="Content Placeholder 2">
            <a:extLst>
              <a:ext uri="{FF2B5EF4-FFF2-40B4-BE49-F238E27FC236}">
                <a16:creationId xmlns:a16="http://schemas.microsoft.com/office/drawing/2014/main" id="{383D4BD4-3954-4E70-9966-DE41DE82F469}"/>
              </a:ext>
            </a:extLst>
          </p:cNvPr>
          <p:cNvSpPr>
            <a:spLocks noGrp="1"/>
          </p:cNvSpPr>
          <p:nvPr>
            <p:ph idx="1"/>
          </p:nvPr>
        </p:nvSpPr>
        <p:spPr/>
        <p:txBody>
          <a:bodyPr/>
          <a:lstStyle/>
          <a:p>
            <a:r>
              <a:rPr lang="en-US" dirty="0"/>
              <a:t>Shared memory is stored in 32 banks of 32-bit words</a:t>
            </a:r>
          </a:p>
          <a:p>
            <a:r>
              <a:rPr lang="en-US" dirty="0"/>
              <a:t>If each thread in a warp accesses a different memory bank then no conflicts occur and all reads / writes happen simultaneously</a:t>
            </a:r>
          </a:p>
          <a:p>
            <a:endParaRPr lang="en-US" dirty="0"/>
          </a:p>
        </p:txBody>
      </p:sp>
      <p:pic>
        <p:nvPicPr>
          <p:cNvPr id="4" name="Picture 3">
            <a:extLst>
              <a:ext uri="{FF2B5EF4-FFF2-40B4-BE49-F238E27FC236}">
                <a16:creationId xmlns:a16="http://schemas.microsoft.com/office/drawing/2014/main" id="{11F3FC68-05C3-43A5-8E6C-8FEDA3FAF0C0}"/>
              </a:ext>
            </a:extLst>
          </p:cNvPr>
          <p:cNvPicPr>
            <a:picLocks noChangeAspect="1"/>
          </p:cNvPicPr>
          <p:nvPr/>
        </p:nvPicPr>
        <p:blipFill>
          <a:blip r:embed="rId2"/>
          <a:stretch>
            <a:fillRect/>
          </a:stretch>
        </p:blipFill>
        <p:spPr>
          <a:xfrm>
            <a:off x="6690980" y="3639386"/>
            <a:ext cx="5304072" cy="3218614"/>
          </a:xfrm>
          <a:prstGeom prst="rect">
            <a:avLst/>
          </a:prstGeom>
        </p:spPr>
      </p:pic>
    </p:spTree>
    <p:extLst>
      <p:ext uri="{BB962C8B-B14F-4D97-AF65-F5344CB8AC3E}">
        <p14:creationId xmlns:p14="http://schemas.microsoft.com/office/powerpoint/2010/main" val="340274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A268F-DD96-4440-9BBB-C3AE2C188E6D}"/>
              </a:ext>
            </a:extLst>
          </p:cNvPr>
          <p:cNvSpPr>
            <a:spLocks noGrp="1"/>
          </p:cNvSpPr>
          <p:nvPr>
            <p:ph type="title"/>
          </p:nvPr>
        </p:nvSpPr>
        <p:spPr/>
        <p:txBody>
          <a:bodyPr/>
          <a:lstStyle/>
          <a:p>
            <a:r>
              <a:rPr lang="en-US" dirty="0"/>
              <a:t>Parallel Primitives</a:t>
            </a:r>
          </a:p>
        </p:txBody>
      </p:sp>
      <p:sp>
        <p:nvSpPr>
          <p:cNvPr id="3" name="Content Placeholder 2">
            <a:extLst>
              <a:ext uri="{FF2B5EF4-FFF2-40B4-BE49-F238E27FC236}">
                <a16:creationId xmlns:a16="http://schemas.microsoft.com/office/drawing/2014/main" id="{42E41180-D457-4C59-ABA5-036111E9D429}"/>
              </a:ext>
            </a:extLst>
          </p:cNvPr>
          <p:cNvSpPr>
            <a:spLocks noGrp="1"/>
          </p:cNvSpPr>
          <p:nvPr>
            <p:ph idx="1"/>
          </p:nvPr>
        </p:nvSpPr>
        <p:spPr/>
        <p:txBody>
          <a:bodyPr/>
          <a:lstStyle/>
          <a:p>
            <a:r>
              <a:rPr lang="en-US" dirty="0"/>
              <a:t>Reduction</a:t>
            </a:r>
          </a:p>
          <a:p>
            <a:r>
              <a:rPr lang="en-US" dirty="0"/>
              <a:t>Scan</a:t>
            </a:r>
          </a:p>
        </p:txBody>
      </p:sp>
    </p:spTree>
    <p:extLst>
      <p:ext uri="{BB962C8B-B14F-4D97-AF65-F5344CB8AC3E}">
        <p14:creationId xmlns:p14="http://schemas.microsoft.com/office/powerpoint/2010/main" val="21166816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98EC-1026-4BBC-A516-E10A5C5FDB12}"/>
              </a:ext>
            </a:extLst>
          </p:cNvPr>
          <p:cNvSpPr>
            <a:spLocks noGrp="1"/>
          </p:cNvSpPr>
          <p:nvPr>
            <p:ph type="title"/>
          </p:nvPr>
        </p:nvSpPr>
        <p:spPr/>
        <p:txBody>
          <a:bodyPr/>
          <a:lstStyle/>
          <a:p>
            <a:r>
              <a:rPr lang="en-US" dirty="0"/>
              <a:t>Parallel Reduction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F7D616A-D43E-4928-9DAD-B406E6E48A17}"/>
                  </a:ext>
                </a:extLst>
              </p:cNvPr>
              <p:cNvSpPr>
                <a:spLocks noGrp="1"/>
              </p:cNvSpPr>
              <p:nvPr>
                <p:ph idx="1"/>
              </p:nvPr>
            </p:nvSpPr>
            <p:spPr/>
            <p:txBody>
              <a:bodyPr/>
              <a:lstStyle/>
              <a:p>
                <a:r>
                  <a:rPr lang="en-US" dirty="0"/>
                  <a:t>A Reduction applies a binary associative operator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over a set of </a:t>
                </a:r>
                <a14:m>
                  <m:oMath xmlns:m="http://schemas.openxmlformats.org/officeDocument/2006/math">
                    <m:r>
                      <a:rPr lang="en-US" b="0" i="1" smtClean="0">
                        <a:latin typeface="Cambria Math" panose="02040503050406030204" pitchFamily="18" charset="0"/>
                      </a:rPr>
                      <m:t>𝑛</m:t>
                    </m:r>
                  </m:oMath>
                </a14:m>
                <a:r>
                  <a:rPr lang="en-US" dirty="0"/>
                  <a:t> values, reducing to a single value.</a:t>
                </a:r>
              </a:p>
              <a:p>
                <a:pPr marL="0" indent="0">
                  <a:buNone/>
                </a:pPr>
                <a14:m>
                  <m:oMathPara xmlns:m="http://schemas.openxmlformats.org/officeDocument/2006/math">
                    <m:oMathParaPr>
                      <m:jc m:val="center"/>
                    </m:oMathParaPr>
                    <m:oMath xmlns:m="http://schemas.openxmlformats.org/officeDocument/2006/math">
                      <m:nary>
                        <m:naryPr>
                          <m:chr m:val="∑"/>
                          <m:ctrlPr>
                            <a:rPr lang="en-US"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=0</m:t>
                          </m:r>
                        </m:sub>
                        <m:sup>
                          <m:r>
                            <a:rPr lang="en-US" b="0" i="1" smtClean="0">
                              <a:latin typeface="Cambria Math" panose="02040503050406030204" pitchFamily="18" charset="0"/>
                            </a:rPr>
                            <m:t>𝑛</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2</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𝑛</m:t>
                              </m:r>
                            </m:sub>
                          </m:sSub>
                        </m:e>
                      </m:nary>
                    </m:oMath>
                  </m:oMathPara>
                </a14:m>
                <a:endParaRPr lang="en-US" dirty="0"/>
              </a:p>
              <a:p>
                <a:pPr/>
                <a:r>
                  <a:rPr lang="en-US" dirty="0"/>
                  <a:t>Using Interleaved log-step reduction avoids shared memory bank conflicts when the addresses are accessed in an interleaved pattern</a:t>
                </a:r>
              </a:p>
              <a:p>
                <a:pPr marL="0" indent="0">
                  <a:buNone/>
                </a:pPr>
                <a14:m>
                  <m:oMathPara xmlns:m="http://schemas.openxmlformats.org/officeDocument/2006/math">
                    <m:oMathParaPr>
                      <m:jc m:val="center"/>
                    </m:oMathParaPr>
                    <m:oMath xmlns:m="http://schemas.openxmlformats.org/officeDocument/2006/math">
                      <m:d>
                        <m:dPr>
                          <m:ctrlPr>
                            <a:rPr lang="en-US" b="0" i="1" smtClean="0">
                              <a:latin typeface="Cambria Math" panose="02040503050406030204" pitchFamily="18" charset="0"/>
                            </a:rPr>
                          </m:ctrlPr>
                        </m:dPr>
                        <m:e>
                          <m:d>
                            <m:dPr>
                              <m:ctrlPr>
                                <a:rPr lang="en-US" b="0" i="1" smtClean="0">
                                  <a:latin typeface="Cambria Math" panose="02040503050406030204" pitchFamily="18" charset="0"/>
                                </a:rPr>
                              </m:ctrlPr>
                            </m:dPr>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4</m:t>
                                      </m:r>
                                    </m:sub>
                                  </m:sSub>
                                </m:e>
                              </m:d>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5</m:t>
                                      </m:r>
                                    </m:sub>
                                  </m:sSub>
                                </m:e>
                              </m:d>
                            </m:e>
                          </m:d>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2</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6</m:t>
                                      </m:r>
                                    </m:sub>
                                  </m:sSub>
                                </m:e>
                              </m:d>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3</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7</m:t>
                                      </m:r>
                                    </m:sub>
                                  </m:sSub>
                                </m:e>
                              </m:d>
                            </m:e>
                          </m:d>
                        </m:e>
                      </m:d>
                    </m:oMath>
                  </m:oMathPara>
                </a14:m>
                <a:endParaRPr lang="en-US" dirty="0"/>
              </a:p>
            </p:txBody>
          </p:sp>
        </mc:Choice>
        <mc:Fallback>
          <p:sp>
            <p:nvSpPr>
              <p:cNvPr id="3" name="Content Placeholder 2">
                <a:extLst>
                  <a:ext uri="{FF2B5EF4-FFF2-40B4-BE49-F238E27FC236}">
                    <a16:creationId xmlns:a16="http://schemas.microsoft.com/office/drawing/2014/main" id="{2F7D616A-D43E-4928-9DAD-B406E6E48A17}"/>
                  </a:ext>
                </a:extLst>
              </p:cNvPr>
              <p:cNvSpPr>
                <a:spLocks noGrp="1" noRot="1" noChangeAspect="1" noMove="1" noResize="1" noEditPoints="1" noAdjustHandles="1" noChangeArrowheads="1" noChangeShapeType="1" noTextEdit="1"/>
              </p:cNvSpPr>
              <p:nvPr>
                <p:ph idx="1"/>
              </p:nvPr>
            </p:nvSpPr>
            <p:spPr>
              <a:blipFill>
                <a:blip r:embed="rId3"/>
                <a:stretch>
                  <a:fillRect l="-341" t="-87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DFA95309-EF97-40CD-AB94-64032EDF7A42}"/>
              </a:ext>
            </a:extLst>
          </p:cNvPr>
          <p:cNvPicPr>
            <a:picLocks noChangeAspect="1"/>
          </p:cNvPicPr>
          <p:nvPr/>
        </p:nvPicPr>
        <p:blipFill>
          <a:blip r:embed="rId4"/>
          <a:stretch>
            <a:fillRect/>
          </a:stretch>
        </p:blipFill>
        <p:spPr>
          <a:xfrm>
            <a:off x="3941655" y="5095423"/>
            <a:ext cx="4308690" cy="1762577"/>
          </a:xfrm>
          <a:prstGeom prst="rect">
            <a:avLst/>
          </a:prstGeom>
        </p:spPr>
      </p:pic>
    </p:spTree>
    <p:extLst>
      <p:ext uri="{BB962C8B-B14F-4D97-AF65-F5344CB8AC3E}">
        <p14:creationId xmlns:p14="http://schemas.microsoft.com/office/powerpoint/2010/main" val="2247131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7B33B-271D-4581-A168-F34619F00995}"/>
              </a:ext>
            </a:extLst>
          </p:cNvPr>
          <p:cNvSpPr>
            <a:spLocks noGrp="1"/>
          </p:cNvSpPr>
          <p:nvPr>
            <p:ph type="title"/>
          </p:nvPr>
        </p:nvSpPr>
        <p:spPr/>
        <p:txBody>
          <a:bodyPr/>
          <a:lstStyle/>
          <a:p>
            <a:r>
              <a:rPr lang="en-US" dirty="0"/>
              <a:t>Parallel Scan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9BEE887-4034-4228-A296-F62BE13F3698}"/>
                  </a:ext>
                </a:extLst>
              </p:cNvPr>
              <p:cNvSpPr>
                <a:spLocks noGrp="1"/>
              </p:cNvSpPr>
              <p:nvPr>
                <p:ph idx="1"/>
              </p:nvPr>
            </p:nvSpPr>
            <p:spPr>
              <a:xfrm>
                <a:off x="1103313" y="2052918"/>
                <a:ext cx="7667894" cy="4195481"/>
              </a:xfrm>
            </p:spPr>
            <p:txBody>
              <a:bodyPr/>
              <a:lstStyle/>
              <a:p>
                <a:r>
                  <a:rPr lang="en-US" dirty="0"/>
                  <a:t>Takes a binary operator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and identity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𝑖</m:t>
                        </m:r>
                      </m:e>
                      <m:sub>
                        <m:r>
                          <a:rPr lang="en-US" b="0" i="1" smtClean="0">
                            <a:latin typeface="Cambria Math" panose="02040503050406030204" pitchFamily="18" charset="0"/>
                            <a:ea typeface="Cambria Math" panose="02040503050406030204" pitchFamily="18" charset="0"/>
                          </a:rPr>
                          <m:t>⊕</m:t>
                        </m:r>
                      </m:sub>
                    </m:sSub>
                  </m:oMath>
                </a14:m>
                <a:r>
                  <a:rPr lang="en-US" dirty="0"/>
                  <a:t>) and an ordered set </a:t>
                </a:r>
                <a14:m>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oMath>
                </a14:m>
                <a:r>
                  <a:rPr lang="en-US" dirty="0"/>
                  <a:t> of </a:t>
                </a:r>
                <a14:m>
                  <m:oMath xmlns:m="http://schemas.openxmlformats.org/officeDocument/2006/math">
                    <m:r>
                      <a:rPr lang="en-US" b="0" i="1" smtClean="0">
                        <a:latin typeface="Cambria Math" panose="02040503050406030204" pitchFamily="18" charset="0"/>
                      </a:rPr>
                      <m:t>𝑛</m:t>
                    </m:r>
                  </m:oMath>
                </a14:m>
                <a:r>
                  <a:rPr lang="en-US" dirty="0"/>
                  <a:t> elements and returns the ordered set </a:t>
                </a:r>
                <a14:m>
                  <m:oMath xmlns:m="http://schemas.openxmlformats.org/officeDocument/2006/math">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𝑖</m:t>
                            </m:r>
                          </m:e>
                          <m:sub>
                            <m:r>
                              <a:rPr lang="en-US" b="0" i="1" smtClean="0">
                                <a:latin typeface="Cambria Math" panose="02040503050406030204" pitchFamily="18" charset="0"/>
                                <a:ea typeface="Cambria Math" panose="02040503050406030204" pitchFamily="18" charset="0"/>
                              </a:rPr>
                              <m:t>⊕</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1</m:t>
                                </m:r>
                              </m:sub>
                            </m:sSub>
                          </m:e>
                        </m:d>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𝑎</m:t>
                                </m:r>
                              </m:e>
                              <m:sub>
                                <m:r>
                                  <a:rPr lang="en-US" b="0" i="1" smtClean="0">
                                    <a:latin typeface="Cambria Math" panose="02040503050406030204" pitchFamily="18" charset="0"/>
                                    <a:ea typeface="Cambria Math" panose="02040503050406030204" pitchFamily="18" charset="0"/>
                                  </a:rPr>
                                  <m:t>𝑛</m:t>
                                </m:r>
                                <m:r>
                                  <a:rPr lang="en-US" b="0" i="1" smtClean="0">
                                    <a:latin typeface="Cambria Math" panose="02040503050406030204" pitchFamily="18" charset="0"/>
                                    <a:ea typeface="Cambria Math" panose="02040503050406030204" pitchFamily="18" charset="0"/>
                                  </a:rPr>
                                  <m:t>−2</m:t>
                                </m:r>
                              </m:sub>
                            </m:sSub>
                          </m:e>
                        </m:d>
                      </m:e>
                    </m:d>
                  </m:oMath>
                </a14:m>
                <a:endParaRPr lang="en-US" dirty="0"/>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𝑖</m:t>
                        </m:r>
                      </m:e>
                      <m:sub>
                        <m:r>
                          <a:rPr lang="en-US" b="0" i="1" smtClean="0">
                            <a:latin typeface="Cambria Math" panose="02040503050406030204" pitchFamily="18" charset="0"/>
                            <a:ea typeface="Cambria Math" panose="02040503050406030204" pitchFamily="18" charset="0"/>
                          </a:rPr>
                          <m:t>⊕</m:t>
                        </m:r>
                      </m:sub>
                    </m:sSub>
                  </m:oMath>
                </a14:m>
                <a:r>
                  <a:rPr lang="en-US" dirty="0"/>
                  <a:t> is </a:t>
                </a:r>
                <a14:m>
                  <m:oMath xmlns:m="http://schemas.openxmlformats.org/officeDocument/2006/math">
                    <m:r>
                      <a:rPr lang="en-US" b="0" i="1" smtClean="0">
                        <a:latin typeface="Cambria Math" panose="02040503050406030204" pitchFamily="18" charset="0"/>
                      </a:rPr>
                      <m:t>0</m:t>
                    </m:r>
                  </m:oMath>
                </a14:m>
                <a:r>
                  <a:rPr lang="en-US" dirty="0"/>
                  <a:t> for addition and </a:t>
                </a:r>
                <a14:m>
                  <m:oMath xmlns:m="http://schemas.openxmlformats.org/officeDocument/2006/math">
                    <m:r>
                      <a:rPr lang="en-US" b="0" i="1" smtClean="0">
                        <a:latin typeface="Cambria Math" panose="02040503050406030204" pitchFamily="18" charset="0"/>
                      </a:rPr>
                      <m:t>1</m:t>
                    </m:r>
                  </m:oMath>
                </a14:m>
                <a:r>
                  <a:rPr lang="en-US" dirty="0"/>
                  <a:t> for multiplication</a:t>
                </a:r>
              </a:p>
              <a:p>
                <a:r>
                  <a:rPr lang="en-US" dirty="0"/>
                  <a:t>For example, if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is addition, then the scan applied to the array:</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[2,1,2,3,4,8,13,21]</m:t>
                      </m:r>
                    </m:oMath>
                  </m:oMathPara>
                </a14:m>
                <a:endParaRPr lang="en-US" dirty="0"/>
              </a:p>
              <a:p>
                <a:pPr marL="0" indent="0">
                  <a:buNone/>
                </a:pPr>
                <a:r>
                  <a:rPr lang="en-US" dirty="0"/>
                  <a:t>Would produce</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[0,2,3,5,8,12,20,33]</m:t>
                      </m:r>
                    </m:oMath>
                  </m:oMathPara>
                </a14:m>
                <a:endParaRPr lang="en-US" dirty="0"/>
              </a:p>
            </p:txBody>
          </p:sp>
        </mc:Choice>
        <mc:Fallback>
          <p:sp>
            <p:nvSpPr>
              <p:cNvPr id="3" name="Content Placeholder 2">
                <a:extLst>
                  <a:ext uri="{FF2B5EF4-FFF2-40B4-BE49-F238E27FC236}">
                    <a16:creationId xmlns:a16="http://schemas.microsoft.com/office/drawing/2014/main" id="{79BEE887-4034-4228-A296-F62BE13F3698}"/>
                  </a:ext>
                </a:extLst>
              </p:cNvPr>
              <p:cNvSpPr>
                <a:spLocks noGrp="1" noRot="1" noChangeAspect="1" noMove="1" noResize="1" noEditPoints="1" noAdjustHandles="1" noChangeArrowheads="1" noChangeShapeType="1" noTextEdit="1"/>
              </p:cNvSpPr>
              <p:nvPr>
                <p:ph idx="1"/>
              </p:nvPr>
            </p:nvSpPr>
            <p:spPr>
              <a:xfrm>
                <a:off x="1103313" y="2052918"/>
                <a:ext cx="7667894" cy="4195481"/>
              </a:xfrm>
              <a:blipFill>
                <a:blip r:embed="rId3"/>
                <a:stretch>
                  <a:fillRect l="-874" t="-1017" r="-119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00F1EE48-B896-4425-BBF3-0BAC3BD2DA80}"/>
              </a:ext>
            </a:extLst>
          </p:cNvPr>
          <p:cNvPicPr>
            <a:picLocks noChangeAspect="1"/>
          </p:cNvPicPr>
          <p:nvPr/>
        </p:nvPicPr>
        <p:blipFill>
          <a:blip r:embed="rId4"/>
          <a:stretch>
            <a:fillRect/>
          </a:stretch>
        </p:blipFill>
        <p:spPr>
          <a:xfrm>
            <a:off x="8299936" y="3908245"/>
            <a:ext cx="3793587" cy="2900516"/>
          </a:xfrm>
          <a:prstGeom prst="rect">
            <a:avLst/>
          </a:prstGeom>
        </p:spPr>
      </p:pic>
    </p:spTree>
    <p:extLst>
      <p:ext uri="{BB962C8B-B14F-4D97-AF65-F5344CB8AC3E}">
        <p14:creationId xmlns:p14="http://schemas.microsoft.com/office/powerpoint/2010/main" val="16338418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F7B37-9EC8-4017-AF59-DC02E33C35EA}"/>
              </a:ext>
            </a:extLst>
          </p:cNvPr>
          <p:cNvSpPr>
            <a:spLocks noGrp="1"/>
          </p:cNvSpPr>
          <p:nvPr>
            <p:ph type="title"/>
          </p:nvPr>
        </p:nvSpPr>
        <p:spPr/>
        <p:txBody>
          <a:bodyPr/>
          <a:lstStyle/>
          <a:p>
            <a:r>
              <a:rPr lang="en-US" dirty="0"/>
              <a:t>Sorting</a:t>
            </a:r>
          </a:p>
        </p:txBody>
      </p:sp>
      <p:sp>
        <p:nvSpPr>
          <p:cNvPr id="3" name="Content Placeholder 2">
            <a:extLst>
              <a:ext uri="{FF2B5EF4-FFF2-40B4-BE49-F238E27FC236}">
                <a16:creationId xmlns:a16="http://schemas.microsoft.com/office/drawing/2014/main" id="{9136F657-59AE-4962-911F-66EC0CD190BA}"/>
              </a:ext>
            </a:extLst>
          </p:cNvPr>
          <p:cNvSpPr>
            <a:spLocks noGrp="1"/>
          </p:cNvSpPr>
          <p:nvPr>
            <p:ph idx="1"/>
          </p:nvPr>
        </p:nvSpPr>
        <p:spPr/>
        <p:txBody>
          <a:bodyPr/>
          <a:lstStyle/>
          <a:p>
            <a:r>
              <a:rPr lang="en-US" dirty="0"/>
              <a:t>Radix Sort</a:t>
            </a:r>
          </a:p>
          <a:p>
            <a:r>
              <a:rPr lang="en-US" dirty="0"/>
              <a:t>Merge Sort</a:t>
            </a:r>
          </a:p>
        </p:txBody>
      </p:sp>
    </p:spTree>
    <p:extLst>
      <p:ext uri="{BB962C8B-B14F-4D97-AF65-F5344CB8AC3E}">
        <p14:creationId xmlns:p14="http://schemas.microsoft.com/office/powerpoint/2010/main" val="67495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E83F4-5D4B-4F0C-9357-E99533E8C5B6}"/>
              </a:ext>
            </a:extLst>
          </p:cNvPr>
          <p:cNvSpPr>
            <a:spLocks noGrp="1"/>
          </p:cNvSpPr>
          <p:nvPr>
            <p:ph type="title"/>
          </p:nvPr>
        </p:nvSpPr>
        <p:spPr/>
        <p:txBody>
          <a:bodyPr/>
          <a:lstStyle/>
          <a:p>
            <a:r>
              <a:rPr lang="en-US" dirty="0"/>
              <a:t>Radix Sort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AE492AC-9E6D-46C3-848A-02F063EB0D61}"/>
                  </a:ext>
                </a:extLst>
              </p:cNvPr>
              <p:cNvSpPr>
                <a:spLocks noGrp="1"/>
              </p:cNvSpPr>
              <p:nvPr>
                <p:ph idx="1"/>
              </p:nvPr>
            </p:nvSpPr>
            <p:spPr/>
            <p:txBody>
              <a:bodyPr/>
              <a:lstStyle/>
              <a:p>
                <a:r>
                  <a:rPr lang="en-US" dirty="0"/>
                  <a:t>Radix sort considers a single bit from the sort keys</a:t>
                </a:r>
              </a:p>
              <a:p>
                <a:r>
                  <a:rPr lang="en-US" dirty="0"/>
                  <a:t>All keys with a </a:t>
                </a:r>
                <a14:m>
                  <m:oMath xmlns:m="http://schemas.openxmlformats.org/officeDocument/2006/math">
                    <m:r>
                      <a:rPr lang="en-US" i="1" dirty="0" smtClean="0">
                        <a:latin typeface="Cambria Math" panose="02040503050406030204" pitchFamily="18" charset="0"/>
                      </a:rPr>
                      <m:t>0</m:t>
                    </m:r>
                  </m:oMath>
                </a14:m>
                <a:r>
                  <a:rPr lang="en-US" dirty="0"/>
                  <a:t> in the current bit are placed before keys with a </a:t>
                </a:r>
                <a14:m>
                  <m:oMath xmlns:m="http://schemas.openxmlformats.org/officeDocument/2006/math">
                    <m:r>
                      <a:rPr lang="en-US" i="1" dirty="0" smtClean="0">
                        <a:latin typeface="Cambria Math" panose="02040503050406030204" pitchFamily="18" charset="0"/>
                      </a:rPr>
                      <m:t>1</m:t>
                    </m:r>
                  </m:oMath>
                </a14:m>
                <a:endParaRPr lang="en-US" dirty="0"/>
              </a:p>
              <a:p>
                <a:r>
                  <a:rPr lang="en-US" dirty="0"/>
                  <a:t>Process is repeated for all bits of the sort keys</a:t>
                </a:r>
              </a:p>
              <a:p>
                <a:r>
                  <a:rPr lang="en-US" dirty="0"/>
                  <a:t>Final result is a sorted list</a:t>
                </a:r>
              </a:p>
              <a:p>
                <a:endParaRPr lang="en-US" dirty="0"/>
              </a:p>
            </p:txBody>
          </p:sp>
        </mc:Choice>
        <mc:Fallback>
          <p:sp>
            <p:nvSpPr>
              <p:cNvPr id="3" name="Content Placeholder 2">
                <a:extLst>
                  <a:ext uri="{FF2B5EF4-FFF2-40B4-BE49-F238E27FC236}">
                    <a16:creationId xmlns:a16="http://schemas.microsoft.com/office/drawing/2014/main" id="{CAE492AC-9E6D-46C3-848A-02F063EB0D61}"/>
                  </a:ext>
                </a:extLst>
              </p:cNvPr>
              <p:cNvSpPr>
                <a:spLocks noGrp="1" noRot="1" noChangeAspect="1" noMove="1" noResize="1" noEditPoints="1" noAdjustHandles="1" noChangeArrowheads="1" noChangeShapeType="1" noTextEdit="1"/>
              </p:cNvSpPr>
              <p:nvPr>
                <p:ph idx="1"/>
              </p:nvPr>
            </p:nvSpPr>
            <p:spPr>
              <a:blipFill>
                <a:blip r:embed="rId3"/>
                <a:stretch>
                  <a:fillRect l="-341" t="-872"/>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1EC79FDA-16D4-49BF-A47A-D2151D11D0D3}"/>
              </a:ext>
            </a:extLst>
          </p:cNvPr>
          <p:cNvPicPr>
            <a:picLocks noChangeAspect="1"/>
          </p:cNvPicPr>
          <p:nvPr/>
        </p:nvPicPr>
        <p:blipFill>
          <a:blip r:embed="rId4"/>
          <a:stretch>
            <a:fillRect/>
          </a:stretch>
        </p:blipFill>
        <p:spPr>
          <a:xfrm>
            <a:off x="7709095" y="2863647"/>
            <a:ext cx="4482905" cy="3994353"/>
          </a:xfrm>
          <a:prstGeom prst="rect">
            <a:avLst/>
          </a:prstGeom>
        </p:spPr>
      </p:pic>
    </p:spTree>
    <p:extLst>
      <p:ext uri="{BB962C8B-B14F-4D97-AF65-F5344CB8AC3E}">
        <p14:creationId xmlns:p14="http://schemas.microsoft.com/office/powerpoint/2010/main" val="174771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E6913-4021-4DF4-9FB6-75EC89710541}"/>
              </a:ext>
            </a:extLst>
          </p:cNvPr>
          <p:cNvSpPr>
            <a:spLocks noGrp="1"/>
          </p:cNvSpPr>
          <p:nvPr>
            <p:ph type="title"/>
          </p:nvPr>
        </p:nvSpPr>
        <p:spPr/>
        <p:txBody>
          <a:bodyPr/>
          <a:lstStyle/>
          <a:p>
            <a:r>
              <a:rPr lang="en-US" dirty="0"/>
              <a:t>Merge Sort</a:t>
            </a:r>
          </a:p>
        </p:txBody>
      </p:sp>
      <p:sp>
        <p:nvSpPr>
          <p:cNvPr id="3" name="Content Placeholder 2">
            <a:extLst>
              <a:ext uri="{FF2B5EF4-FFF2-40B4-BE49-F238E27FC236}">
                <a16:creationId xmlns:a16="http://schemas.microsoft.com/office/drawing/2014/main" id="{8F35A7A4-3DCF-415B-B304-13651D4070B1}"/>
              </a:ext>
            </a:extLst>
          </p:cNvPr>
          <p:cNvSpPr>
            <a:spLocks noGrp="1"/>
          </p:cNvSpPr>
          <p:nvPr>
            <p:ph idx="1"/>
          </p:nvPr>
        </p:nvSpPr>
        <p:spPr>
          <a:xfrm>
            <a:off x="1103313" y="2052918"/>
            <a:ext cx="6822248" cy="4195481"/>
          </a:xfrm>
        </p:spPr>
        <p:txBody>
          <a:bodyPr/>
          <a:lstStyle/>
          <a:p>
            <a:r>
              <a:rPr lang="en-US" dirty="0"/>
              <a:t>Merges two sorted lists (A, B) to produce one large sorted list (C)</a:t>
            </a:r>
          </a:p>
          <a:p>
            <a:r>
              <a:rPr lang="en-US" dirty="0"/>
              <a:t>The line that traces the grid created by placing A and B on adjacent axis is called the Merge Path (red line)</a:t>
            </a:r>
          </a:p>
          <a:p>
            <a:r>
              <a:rPr lang="en-US" dirty="0"/>
              <a:t>A diagonal line that intersects the merge path shows the split for each thread group (green line)</a:t>
            </a:r>
          </a:p>
          <a:p>
            <a:r>
              <a:rPr lang="en-US" dirty="0"/>
              <a:t>To find the point in A and B to perform the merge, a binary search is performed on the list</a:t>
            </a:r>
          </a:p>
          <a:p>
            <a:r>
              <a:rPr lang="en-US" dirty="0"/>
              <a:t>A serial merge is performed between merge path partitions for each thread</a:t>
            </a:r>
          </a:p>
          <a:p>
            <a:endParaRPr lang="en-US" dirty="0"/>
          </a:p>
        </p:txBody>
      </p:sp>
      <p:pic>
        <p:nvPicPr>
          <p:cNvPr id="4" name="Picture 3">
            <a:extLst>
              <a:ext uri="{FF2B5EF4-FFF2-40B4-BE49-F238E27FC236}">
                <a16:creationId xmlns:a16="http://schemas.microsoft.com/office/drawing/2014/main" id="{B962C5D7-5C30-49D2-9F95-6A615FBA098C}"/>
              </a:ext>
            </a:extLst>
          </p:cNvPr>
          <p:cNvPicPr>
            <a:picLocks noChangeAspect="1"/>
          </p:cNvPicPr>
          <p:nvPr/>
        </p:nvPicPr>
        <p:blipFill>
          <a:blip r:embed="rId3"/>
          <a:stretch>
            <a:fillRect/>
          </a:stretch>
        </p:blipFill>
        <p:spPr>
          <a:xfrm>
            <a:off x="7925560" y="3530991"/>
            <a:ext cx="4248586" cy="3327009"/>
          </a:xfrm>
          <a:prstGeom prst="rect">
            <a:avLst/>
          </a:prstGeom>
        </p:spPr>
      </p:pic>
    </p:spTree>
    <p:extLst>
      <p:ext uri="{BB962C8B-B14F-4D97-AF65-F5344CB8AC3E}">
        <p14:creationId xmlns:p14="http://schemas.microsoft.com/office/powerpoint/2010/main" val="24830525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53E3A-6F69-44E6-956D-96E5FCDD6918}"/>
              </a:ext>
            </a:extLst>
          </p:cNvPr>
          <p:cNvSpPr>
            <a:spLocks noGrp="1"/>
          </p:cNvSpPr>
          <p:nvPr>
            <p:ph type="title"/>
          </p:nvPr>
        </p:nvSpPr>
        <p:spPr/>
        <p:txBody>
          <a:bodyPr/>
          <a:lstStyle/>
          <a:p>
            <a:r>
              <a:rPr lang="en-US" dirty="0"/>
              <a:t>Morton Codes</a:t>
            </a:r>
          </a:p>
        </p:txBody>
      </p:sp>
      <p:sp>
        <p:nvSpPr>
          <p:cNvPr id="3" name="Content Placeholder 2">
            <a:extLst>
              <a:ext uri="{FF2B5EF4-FFF2-40B4-BE49-F238E27FC236}">
                <a16:creationId xmlns:a16="http://schemas.microsoft.com/office/drawing/2014/main" id="{FB8535F6-1C23-4CF1-8485-9CB795652D65}"/>
              </a:ext>
            </a:extLst>
          </p:cNvPr>
          <p:cNvSpPr>
            <a:spLocks noGrp="1"/>
          </p:cNvSpPr>
          <p:nvPr>
            <p:ph idx="1"/>
          </p:nvPr>
        </p:nvSpPr>
        <p:spPr/>
        <p:txBody>
          <a:bodyPr/>
          <a:lstStyle/>
          <a:p>
            <a:r>
              <a:rPr lang="en-US" dirty="0"/>
              <a:t>Minimum Bounding Volume</a:t>
            </a:r>
          </a:p>
          <a:p>
            <a:r>
              <a:rPr lang="en-US" dirty="0"/>
              <a:t>Compute Morton codes</a:t>
            </a:r>
          </a:p>
        </p:txBody>
      </p:sp>
    </p:spTree>
    <p:extLst>
      <p:ext uri="{BB962C8B-B14F-4D97-AF65-F5344CB8AC3E}">
        <p14:creationId xmlns:p14="http://schemas.microsoft.com/office/powerpoint/2010/main" val="1396473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6C154-F873-42D5-B40C-0F8645DA994A}"/>
              </a:ext>
            </a:extLst>
          </p:cNvPr>
          <p:cNvSpPr>
            <a:spLocks noGrp="1"/>
          </p:cNvSpPr>
          <p:nvPr>
            <p:ph type="title"/>
          </p:nvPr>
        </p:nvSpPr>
        <p:spPr/>
        <p:txBody>
          <a:bodyPr/>
          <a:lstStyle/>
          <a:p>
            <a:r>
              <a:rPr lang="en-US" dirty="0"/>
              <a:t>Minimum Bounding Volume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7DC3343-971C-49C2-95B2-BD11CAA74A13}"/>
                  </a:ext>
                </a:extLst>
              </p:cNvPr>
              <p:cNvSpPr>
                <a:spLocks noGrp="1"/>
              </p:cNvSpPr>
              <p:nvPr>
                <p:ph idx="1"/>
              </p:nvPr>
            </p:nvSpPr>
            <p:spPr/>
            <p:txBody>
              <a:bodyPr/>
              <a:lstStyle/>
              <a:p>
                <a:r>
                  <a:rPr lang="en-US" dirty="0"/>
                  <a:t>Compute the AABB over the objects (lights) in the scene</a:t>
                </a:r>
              </a:p>
              <a:p>
                <a:r>
                  <a:rPr lang="en-US" dirty="0"/>
                  <a:t>Required to normalize the position of the objects in the range </a:t>
                </a:r>
                <a14:m>
                  <m:oMath xmlns:m="http://schemas.openxmlformats.org/officeDocument/2006/math">
                    <m:r>
                      <a:rPr lang="en-US" b="0" i="1" smtClean="0">
                        <a:latin typeface="Cambria Math" panose="02040503050406030204" pitchFamily="18" charset="0"/>
                      </a:rPr>
                      <m:t>[0⋯1]</m:t>
                    </m:r>
                  </m:oMath>
                </a14:m>
                <a:endParaRPr lang="en-US" dirty="0"/>
              </a:p>
              <a:p>
                <a:r>
                  <a:rPr lang="en-US" dirty="0"/>
                  <a:t>Uses parallel reduction</a:t>
                </a:r>
              </a:p>
            </p:txBody>
          </p:sp>
        </mc:Choice>
        <mc:Fallback>
          <p:sp>
            <p:nvSpPr>
              <p:cNvPr id="3" name="Content Placeholder 2">
                <a:extLst>
                  <a:ext uri="{FF2B5EF4-FFF2-40B4-BE49-F238E27FC236}">
                    <a16:creationId xmlns:a16="http://schemas.microsoft.com/office/drawing/2014/main" id="{97DC3343-971C-49C2-95B2-BD11CAA74A13}"/>
                  </a:ext>
                </a:extLst>
              </p:cNvPr>
              <p:cNvSpPr>
                <a:spLocks noGrp="1" noRot="1" noChangeAspect="1" noMove="1" noResize="1" noEditPoints="1" noAdjustHandles="1" noChangeArrowheads="1" noChangeShapeType="1" noTextEdit="1"/>
              </p:cNvSpPr>
              <p:nvPr>
                <p:ph idx="1"/>
              </p:nvPr>
            </p:nvSpPr>
            <p:spPr>
              <a:blipFill>
                <a:blip r:embed="rId2"/>
                <a:stretch>
                  <a:fillRect l="-341" t="-872"/>
                </a:stretch>
              </a:blipFill>
            </p:spPr>
            <p:txBody>
              <a:bodyPr/>
              <a:lstStyle/>
              <a:p>
                <a:r>
                  <a:rPr lang="en-US">
                    <a:noFill/>
                  </a:rPr>
                  <a:t> </a:t>
                </a:r>
              </a:p>
            </p:txBody>
          </p:sp>
        </mc:Fallback>
      </mc:AlternateContent>
    </p:spTree>
    <p:extLst>
      <p:ext uri="{BB962C8B-B14F-4D97-AF65-F5344CB8AC3E}">
        <p14:creationId xmlns:p14="http://schemas.microsoft.com/office/powerpoint/2010/main" val="2552699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C9BB8-503C-4CB6-8745-1C700FE052A2}"/>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B8A91A1D-8CFF-4F71-8DE1-E338316654AD}"/>
              </a:ext>
            </a:extLst>
          </p:cNvPr>
          <p:cNvSpPr>
            <a:spLocks noGrp="1"/>
          </p:cNvSpPr>
          <p:nvPr>
            <p:ph idx="1"/>
          </p:nvPr>
        </p:nvSpPr>
        <p:spPr/>
        <p:txBody>
          <a:bodyPr/>
          <a:lstStyle/>
          <a:p>
            <a:r>
              <a:rPr lang="en-US" dirty="0"/>
              <a:t>Volume Tiled Forward Shading extends upon Tiled and Clustered Forward Shading (Ola Olsson et. al.)</a:t>
            </a:r>
          </a:p>
          <a:p>
            <a:r>
              <a:rPr lang="en-US" dirty="0"/>
              <a:t>Goal is to increase the number of lights in the scene</a:t>
            </a:r>
          </a:p>
          <a:p>
            <a:r>
              <a:rPr lang="en-US" dirty="0"/>
              <a:t>Can achieve 4 million light source in real-time (30 FPS)</a:t>
            </a:r>
          </a:p>
        </p:txBody>
      </p:sp>
      <p:pic>
        <p:nvPicPr>
          <p:cNvPr id="5" name="Picture 4">
            <a:extLst>
              <a:ext uri="{FF2B5EF4-FFF2-40B4-BE49-F238E27FC236}">
                <a16:creationId xmlns:a16="http://schemas.microsoft.com/office/drawing/2014/main" id="{4A19EB14-F8D6-42B9-BE02-B531619CE9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7339" y="3642851"/>
            <a:ext cx="5715820" cy="3215149"/>
          </a:xfrm>
          <a:prstGeom prst="rect">
            <a:avLst/>
          </a:prstGeom>
        </p:spPr>
      </p:pic>
    </p:spTree>
    <p:extLst>
      <p:ext uri="{BB962C8B-B14F-4D97-AF65-F5344CB8AC3E}">
        <p14:creationId xmlns:p14="http://schemas.microsoft.com/office/powerpoint/2010/main" val="1171318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AB49F-9108-406A-B227-2B310A0F90C2}"/>
              </a:ext>
            </a:extLst>
          </p:cNvPr>
          <p:cNvSpPr>
            <a:spLocks noGrp="1"/>
          </p:cNvSpPr>
          <p:nvPr>
            <p:ph type="title"/>
          </p:nvPr>
        </p:nvSpPr>
        <p:spPr/>
        <p:txBody>
          <a:bodyPr/>
          <a:lstStyle/>
          <a:p>
            <a:r>
              <a:rPr lang="en-US" dirty="0"/>
              <a:t>Compute Morton Codes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654CD7B-A313-4EF1-B1C8-8AB6ACDCCA6E}"/>
                  </a:ext>
                </a:extLst>
              </p:cNvPr>
              <p:cNvSpPr>
                <a:spLocks noGrp="1"/>
              </p:cNvSpPr>
              <p:nvPr>
                <p:ph idx="1"/>
              </p:nvPr>
            </p:nvSpPr>
            <p:spPr>
              <a:xfrm>
                <a:off x="1104293" y="2059952"/>
                <a:ext cx="8946541" cy="4195481"/>
              </a:xfrm>
            </p:spPr>
            <p:txBody>
              <a:bodyPr/>
              <a:lstStyle/>
              <a:p>
                <a:r>
                  <a:rPr lang="en-US" dirty="0"/>
                  <a:t>The normalized coordinates are scaled by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𝑘</m:t>
                        </m:r>
                      </m:sup>
                    </m:sSup>
                    <m:r>
                      <a:rPr lang="en-US" b="0" i="1" smtClean="0">
                        <a:latin typeface="Cambria Math" panose="02040503050406030204" pitchFamily="18" charset="0"/>
                      </a:rPr>
                      <m:t>−1</m:t>
                    </m:r>
                  </m:oMath>
                </a14:m>
                <a:r>
                  <a:rPr lang="en-US" dirty="0"/>
                  <a:t> where </a:t>
                </a:r>
                <a14:m>
                  <m:oMath xmlns:m="http://schemas.openxmlformats.org/officeDocument/2006/math">
                    <m:r>
                      <a:rPr lang="en-US" b="0" i="1" smtClean="0">
                        <a:latin typeface="Cambria Math" panose="02040503050406030204" pitchFamily="18" charset="0"/>
                      </a:rPr>
                      <m:t>𝑘</m:t>
                    </m:r>
                  </m:oMath>
                </a14:m>
                <a:r>
                  <a:rPr lang="en-US" dirty="0"/>
                  <a:t> is the number of bits used to represent each component</a:t>
                </a:r>
              </a:p>
              <a:p>
                <a:r>
                  <a:rPr lang="en-US" dirty="0"/>
                  <a:t>The bits are interleaved to produce the Morton code</a:t>
                </a:r>
              </a:p>
              <a:p>
                <a:r>
                  <a:rPr lang="en-US" dirty="0"/>
                  <a:t>Results in a Z-order curve of the points in </a:t>
                </a:r>
                <a:r>
                  <a:rPr lang="en-US" dirty="0" err="1"/>
                  <a:t>spacs</a:t>
                </a:r>
                <a:endParaRPr lang="en-US" dirty="0"/>
              </a:p>
              <a:p>
                <a:endParaRPr lang="en-US" dirty="0"/>
              </a:p>
              <a:p>
                <a:endParaRPr lang="en-US" dirty="0"/>
              </a:p>
            </p:txBody>
          </p:sp>
        </mc:Choice>
        <mc:Fallback>
          <p:sp>
            <p:nvSpPr>
              <p:cNvPr id="3" name="Content Placeholder 2">
                <a:extLst>
                  <a:ext uri="{FF2B5EF4-FFF2-40B4-BE49-F238E27FC236}">
                    <a16:creationId xmlns:a16="http://schemas.microsoft.com/office/drawing/2014/main" id="{1654CD7B-A313-4EF1-B1C8-8AB6ACDCCA6E}"/>
                  </a:ext>
                </a:extLst>
              </p:cNvPr>
              <p:cNvSpPr>
                <a:spLocks noGrp="1" noRot="1" noChangeAspect="1" noMove="1" noResize="1" noEditPoints="1" noAdjustHandles="1" noChangeArrowheads="1" noChangeShapeType="1" noTextEdit="1"/>
              </p:cNvSpPr>
              <p:nvPr>
                <p:ph idx="1"/>
              </p:nvPr>
            </p:nvSpPr>
            <p:spPr>
              <a:xfrm>
                <a:off x="1104293" y="2059952"/>
                <a:ext cx="8946541" cy="4195481"/>
              </a:xfrm>
              <a:blipFill>
                <a:blip r:embed="rId3"/>
                <a:stretch>
                  <a:fillRect l="-272" t="-727"/>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B932C4FE-060D-4243-BD0B-AFAA23153028}"/>
              </a:ext>
            </a:extLst>
          </p:cNvPr>
          <p:cNvPicPr>
            <a:picLocks noChangeAspect="1"/>
          </p:cNvPicPr>
          <p:nvPr/>
        </p:nvPicPr>
        <p:blipFill>
          <a:blip r:embed="rId4"/>
          <a:stretch>
            <a:fillRect/>
          </a:stretch>
        </p:blipFill>
        <p:spPr>
          <a:xfrm>
            <a:off x="8510955" y="4084512"/>
            <a:ext cx="3681046" cy="2773488"/>
          </a:xfrm>
          <a:prstGeom prst="rect">
            <a:avLst/>
          </a:prstGeom>
        </p:spPr>
      </p:pic>
      <p:pic>
        <p:nvPicPr>
          <p:cNvPr id="5" name="Picture 4">
            <a:extLst>
              <a:ext uri="{FF2B5EF4-FFF2-40B4-BE49-F238E27FC236}">
                <a16:creationId xmlns:a16="http://schemas.microsoft.com/office/drawing/2014/main" id="{391D0AD1-BCB7-40FE-A1C4-4050D27DE24D}"/>
              </a:ext>
            </a:extLst>
          </p:cNvPr>
          <p:cNvPicPr>
            <a:picLocks noChangeAspect="1"/>
          </p:cNvPicPr>
          <p:nvPr/>
        </p:nvPicPr>
        <p:blipFill>
          <a:blip r:embed="rId5"/>
          <a:stretch>
            <a:fillRect/>
          </a:stretch>
        </p:blipFill>
        <p:spPr>
          <a:xfrm>
            <a:off x="-6645" y="3847875"/>
            <a:ext cx="3209513" cy="3010125"/>
          </a:xfrm>
          <a:prstGeom prst="rect">
            <a:avLst/>
          </a:prstGeom>
        </p:spPr>
      </p:pic>
    </p:spTree>
    <p:extLst>
      <p:ext uri="{BB962C8B-B14F-4D97-AF65-F5344CB8AC3E}">
        <p14:creationId xmlns:p14="http://schemas.microsoft.com/office/powerpoint/2010/main" val="3407479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2FF32-4600-4125-895C-9C8E5E22776D}"/>
              </a:ext>
            </a:extLst>
          </p:cNvPr>
          <p:cNvSpPr>
            <a:spLocks noGrp="1"/>
          </p:cNvSpPr>
          <p:nvPr>
            <p:ph type="title"/>
          </p:nvPr>
        </p:nvSpPr>
        <p:spPr/>
        <p:txBody>
          <a:bodyPr/>
          <a:lstStyle/>
          <a:p>
            <a:r>
              <a:rPr lang="en-US" dirty="0"/>
              <a:t>Bounding Volume Hierarchy (BVH)</a:t>
            </a:r>
          </a:p>
        </p:txBody>
      </p:sp>
      <p:sp>
        <p:nvSpPr>
          <p:cNvPr id="3" name="Content Placeholder 2">
            <a:extLst>
              <a:ext uri="{FF2B5EF4-FFF2-40B4-BE49-F238E27FC236}">
                <a16:creationId xmlns:a16="http://schemas.microsoft.com/office/drawing/2014/main" id="{8EF20AD6-21F6-4324-B168-BD4F04B4C138}"/>
              </a:ext>
            </a:extLst>
          </p:cNvPr>
          <p:cNvSpPr>
            <a:spLocks noGrp="1"/>
          </p:cNvSpPr>
          <p:nvPr>
            <p:ph idx="1"/>
          </p:nvPr>
        </p:nvSpPr>
        <p:spPr/>
        <p:txBody>
          <a:bodyPr/>
          <a:lstStyle/>
          <a:p>
            <a:r>
              <a:rPr lang="en-US" dirty="0"/>
              <a:t>BVH Basics</a:t>
            </a:r>
          </a:p>
          <a:p>
            <a:r>
              <a:rPr lang="en-US" dirty="0"/>
              <a:t>BVH Construction</a:t>
            </a:r>
          </a:p>
          <a:p>
            <a:r>
              <a:rPr lang="en-US" dirty="0"/>
              <a:t>BVH Traversal</a:t>
            </a:r>
          </a:p>
        </p:txBody>
      </p:sp>
    </p:spTree>
    <p:extLst>
      <p:ext uri="{BB962C8B-B14F-4D97-AF65-F5344CB8AC3E}">
        <p14:creationId xmlns:p14="http://schemas.microsoft.com/office/powerpoint/2010/main" val="25555618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91149-8F3F-4304-B4E7-8353E53BD006}"/>
              </a:ext>
            </a:extLst>
          </p:cNvPr>
          <p:cNvSpPr>
            <a:spLocks noGrp="1"/>
          </p:cNvSpPr>
          <p:nvPr>
            <p:ph type="title"/>
          </p:nvPr>
        </p:nvSpPr>
        <p:spPr/>
        <p:txBody>
          <a:bodyPr/>
          <a:lstStyle/>
          <a:p>
            <a:r>
              <a:rPr lang="en-US" dirty="0"/>
              <a:t>BVH Basics</a:t>
            </a:r>
          </a:p>
        </p:txBody>
      </p:sp>
      <p:sp>
        <p:nvSpPr>
          <p:cNvPr id="3" name="Content Placeholder 2">
            <a:extLst>
              <a:ext uri="{FF2B5EF4-FFF2-40B4-BE49-F238E27FC236}">
                <a16:creationId xmlns:a16="http://schemas.microsoft.com/office/drawing/2014/main" id="{5A504930-29E0-42F5-9FAD-102CCF14A1A7}"/>
              </a:ext>
            </a:extLst>
          </p:cNvPr>
          <p:cNvSpPr>
            <a:spLocks noGrp="1"/>
          </p:cNvSpPr>
          <p:nvPr>
            <p:ph idx="1"/>
          </p:nvPr>
        </p:nvSpPr>
        <p:spPr/>
        <p:txBody>
          <a:bodyPr/>
          <a:lstStyle/>
          <a:p>
            <a:r>
              <a:rPr lang="en-US" dirty="0"/>
              <a:t>A tree-like data structure</a:t>
            </a:r>
          </a:p>
          <a:p>
            <a:r>
              <a:rPr lang="en-US" dirty="0"/>
              <a:t>The leaf-nodes of the tree represent the smallest primitive (triangles, or geometric objects</a:t>
            </a:r>
          </a:p>
          <a:p>
            <a:r>
              <a:rPr lang="en-US" dirty="0"/>
              <a:t>Upper nodes are constructed by building an Axis-Aligned Bounding Box (AABB) over the child nodes</a:t>
            </a:r>
          </a:p>
          <a:p>
            <a:r>
              <a:rPr lang="en-US" dirty="0"/>
              <a:t>The number of child nodes used to construct the parent node is called the </a:t>
            </a:r>
            <a:r>
              <a:rPr lang="en-US" i="1" dirty="0"/>
              <a:t>degree </a:t>
            </a:r>
            <a:r>
              <a:rPr lang="en-US" dirty="0"/>
              <a:t>of the BVH</a:t>
            </a:r>
          </a:p>
        </p:txBody>
      </p:sp>
      <p:pic>
        <p:nvPicPr>
          <p:cNvPr id="5" name="Picture 4">
            <a:extLst>
              <a:ext uri="{FF2B5EF4-FFF2-40B4-BE49-F238E27FC236}">
                <a16:creationId xmlns:a16="http://schemas.microsoft.com/office/drawing/2014/main" id="{A7457244-9F2D-464C-B88A-BFE1B3D5CC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1275" y="4352925"/>
            <a:ext cx="5800725" cy="2505075"/>
          </a:xfrm>
          <a:prstGeom prst="rect">
            <a:avLst/>
          </a:prstGeom>
        </p:spPr>
      </p:pic>
    </p:spTree>
    <p:extLst>
      <p:ext uri="{BB962C8B-B14F-4D97-AF65-F5344CB8AC3E}">
        <p14:creationId xmlns:p14="http://schemas.microsoft.com/office/powerpoint/2010/main" val="3580112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3D63-028D-46F1-B10E-BAA324E4435B}"/>
              </a:ext>
            </a:extLst>
          </p:cNvPr>
          <p:cNvSpPr>
            <a:spLocks noGrp="1"/>
          </p:cNvSpPr>
          <p:nvPr>
            <p:ph type="title"/>
          </p:nvPr>
        </p:nvSpPr>
        <p:spPr/>
        <p:txBody>
          <a:bodyPr/>
          <a:lstStyle/>
          <a:p>
            <a:r>
              <a:rPr lang="en-US" dirty="0"/>
              <a:t>BVH Construction</a:t>
            </a:r>
          </a:p>
        </p:txBody>
      </p:sp>
      <p:sp>
        <p:nvSpPr>
          <p:cNvPr id="3" name="Content Placeholder 2">
            <a:extLst>
              <a:ext uri="{FF2B5EF4-FFF2-40B4-BE49-F238E27FC236}">
                <a16:creationId xmlns:a16="http://schemas.microsoft.com/office/drawing/2014/main" id="{A1B2EA70-FADF-4024-99D6-12EB2EC81E83}"/>
              </a:ext>
            </a:extLst>
          </p:cNvPr>
          <p:cNvSpPr>
            <a:spLocks noGrp="1"/>
          </p:cNvSpPr>
          <p:nvPr>
            <p:ph idx="1"/>
          </p:nvPr>
        </p:nvSpPr>
        <p:spPr/>
        <p:txBody>
          <a:bodyPr/>
          <a:lstStyle/>
          <a:p>
            <a:r>
              <a:rPr lang="en-US" dirty="0"/>
              <a:t>The leaf nodes are constructed by taking 32 lights from the sorted list</a:t>
            </a:r>
          </a:p>
          <a:p>
            <a:r>
              <a:rPr lang="en-US" dirty="0"/>
              <a:t>The AABB for the first child nodes are constructed by performing a reduction on the leaf nodes</a:t>
            </a:r>
          </a:p>
          <a:p>
            <a:r>
              <a:rPr lang="en-US" dirty="0"/>
              <a:t>The upper levels are constructed by performing a reduction on the child nodes</a:t>
            </a:r>
          </a:p>
          <a:p>
            <a:r>
              <a:rPr lang="en-US" dirty="0"/>
              <a:t>Process is repeated until only the root node remains</a:t>
            </a:r>
          </a:p>
          <a:p>
            <a:endParaRPr lang="en-US" dirty="0"/>
          </a:p>
        </p:txBody>
      </p:sp>
      <p:pic>
        <p:nvPicPr>
          <p:cNvPr id="4" name="Picture 3">
            <a:extLst>
              <a:ext uri="{FF2B5EF4-FFF2-40B4-BE49-F238E27FC236}">
                <a16:creationId xmlns:a16="http://schemas.microsoft.com/office/drawing/2014/main" id="{2B811F6C-6749-4690-9408-883C7BF0B50B}"/>
              </a:ext>
            </a:extLst>
          </p:cNvPr>
          <p:cNvPicPr>
            <a:picLocks noChangeAspect="1"/>
          </p:cNvPicPr>
          <p:nvPr/>
        </p:nvPicPr>
        <p:blipFill>
          <a:blip r:embed="rId3"/>
          <a:stretch>
            <a:fillRect/>
          </a:stretch>
        </p:blipFill>
        <p:spPr>
          <a:xfrm>
            <a:off x="6485206" y="4374809"/>
            <a:ext cx="5549705" cy="2483191"/>
          </a:xfrm>
          <a:prstGeom prst="rect">
            <a:avLst/>
          </a:prstGeom>
        </p:spPr>
      </p:pic>
    </p:spTree>
    <p:extLst>
      <p:ext uri="{BB962C8B-B14F-4D97-AF65-F5344CB8AC3E}">
        <p14:creationId xmlns:p14="http://schemas.microsoft.com/office/powerpoint/2010/main" val="481970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300ED-DAF0-4187-9B91-F000C256FD2B}"/>
              </a:ext>
            </a:extLst>
          </p:cNvPr>
          <p:cNvSpPr>
            <a:spLocks noGrp="1"/>
          </p:cNvSpPr>
          <p:nvPr>
            <p:ph type="title"/>
          </p:nvPr>
        </p:nvSpPr>
        <p:spPr/>
        <p:txBody>
          <a:bodyPr/>
          <a:lstStyle/>
          <a:p>
            <a:r>
              <a:rPr lang="en-US" dirty="0"/>
              <a:t>BVH Traversal</a:t>
            </a:r>
          </a:p>
        </p:txBody>
      </p:sp>
      <p:sp>
        <p:nvSpPr>
          <p:cNvPr id="3" name="Content Placeholder 2">
            <a:extLst>
              <a:ext uri="{FF2B5EF4-FFF2-40B4-BE49-F238E27FC236}">
                <a16:creationId xmlns:a16="http://schemas.microsoft.com/office/drawing/2014/main" id="{346ECE45-D996-40B3-9290-76E18A9F38B0}"/>
              </a:ext>
            </a:extLst>
          </p:cNvPr>
          <p:cNvSpPr>
            <a:spLocks noGrp="1"/>
          </p:cNvSpPr>
          <p:nvPr>
            <p:ph idx="1"/>
          </p:nvPr>
        </p:nvSpPr>
        <p:spPr/>
        <p:txBody>
          <a:bodyPr/>
          <a:lstStyle/>
          <a:p>
            <a:r>
              <a:rPr lang="en-US" dirty="0"/>
              <a:t>The term </a:t>
            </a:r>
            <a:r>
              <a:rPr lang="en-US" i="1" dirty="0"/>
              <a:t>cell</a:t>
            </a:r>
            <a:r>
              <a:rPr lang="en-US" dirty="0"/>
              <a:t> refers to the area that is being checked for overlap</a:t>
            </a:r>
          </a:p>
          <a:p>
            <a:r>
              <a:rPr lang="en-US" dirty="0"/>
              <a:t>Uses a stack to push the index of the child node of the BVH if the AABB of the node overlaps with the AABB of the </a:t>
            </a:r>
            <a:r>
              <a:rPr lang="en-US" i="1" dirty="0"/>
              <a:t>cell</a:t>
            </a:r>
          </a:p>
          <a:p>
            <a:r>
              <a:rPr lang="en-US" dirty="0"/>
              <a:t>32-threads in a warp each perform the AABB intersection test during traversal</a:t>
            </a:r>
          </a:p>
          <a:p>
            <a:r>
              <a:rPr lang="en-US" dirty="0"/>
              <a:t>If it is a leaf node, the AABB of the lights is checked against the AABB of the </a:t>
            </a:r>
            <a:r>
              <a:rPr lang="en-US" i="1" dirty="0"/>
              <a:t>cell</a:t>
            </a:r>
          </a:p>
          <a:p>
            <a:endParaRPr lang="en-US" dirty="0"/>
          </a:p>
        </p:txBody>
      </p:sp>
    </p:spTree>
    <p:extLst>
      <p:ext uri="{BB962C8B-B14F-4D97-AF65-F5344CB8AC3E}">
        <p14:creationId xmlns:p14="http://schemas.microsoft.com/office/powerpoint/2010/main" val="2571446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22285-F1B0-47C4-8E13-2EAE5B4DDBB6}"/>
              </a:ext>
            </a:extLst>
          </p:cNvPr>
          <p:cNvSpPr>
            <a:spLocks noGrp="1"/>
          </p:cNvSpPr>
          <p:nvPr>
            <p:ph type="title"/>
          </p:nvPr>
        </p:nvSpPr>
        <p:spPr/>
        <p:txBody>
          <a:bodyPr/>
          <a:lstStyle/>
          <a:p>
            <a:r>
              <a:rPr lang="en-US" dirty="0"/>
              <a:t>Volume Tiled Forward Shading</a:t>
            </a:r>
          </a:p>
        </p:txBody>
      </p:sp>
      <p:sp>
        <p:nvSpPr>
          <p:cNvPr id="3" name="Content Placeholder 2">
            <a:extLst>
              <a:ext uri="{FF2B5EF4-FFF2-40B4-BE49-F238E27FC236}">
                <a16:creationId xmlns:a16="http://schemas.microsoft.com/office/drawing/2014/main" id="{D6A34659-7BE9-4D49-A6CE-DFB06EEBE7C7}"/>
              </a:ext>
            </a:extLst>
          </p:cNvPr>
          <p:cNvSpPr>
            <a:spLocks noGrp="1"/>
          </p:cNvSpPr>
          <p:nvPr>
            <p:ph idx="1"/>
          </p:nvPr>
        </p:nvSpPr>
        <p:spPr/>
        <p:txBody>
          <a:bodyPr/>
          <a:lstStyle/>
          <a:p>
            <a:r>
              <a:rPr lang="en-US" dirty="0"/>
              <a:t>Initialize</a:t>
            </a:r>
          </a:p>
          <a:p>
            <a:pPr lvl="1"/>
            <a:r>
              <a:rPr lang="en-US" dirty="0"/>
              <a:t>Determine Grid Size</a:t>
            </a:r>
          </a:p>
          <a:p>
            <a:pPr lvl="1"/>
            <a:r>
              <a:rPr lang="en-US" dirty="0"/>
              <a:t>Compute AABBs for Volume Tiles</a:t>
            </a:r>
          </a:p>
          <a:p>
            <a:r>
              <a:rPr lang="en-US" dirty="0"/>
              <a:t>Update</a:t>
            </a:r>
          </a:p>
          <a:p>
            <a:pPr lvl="1"/>
            <a:r>
              <a:rPr lang="en-US" dirty="0"/>
              <a:t>Depth pre-pass</a:t>
            </a:r>
          </a:p>
          <a:p>
            <a:pPr lvl="1"/>
            <a:r>
              <a:rPr lang="en-US" dirty="0"/>
              <a:t>Mark tiles</a:t>
            </a:r>
          </a:p>
          <a:p>
            <a:pPr lvl="1"/>
            <a:r>
              <a:rPr lang="en-US" dirty="0"/>
              <a:t>Find unique tiles</a:t>
            </a:r>
          </a:p>
          <a:p>
            <a:pPr lvl="1"/>
            <a:r>
              <a:rPr lang="en-US" dirty="0"/>
              <a:t>Assign lights to tiles</a:t>
            </a:r>
          </a:p>
          <a:p>
            <a:pPr lvl="1"/>
            <a:r>
              <a:rPr lang="en-US" dirty="0"/>
              <a:t>Shade samples</a:t>
            </a:r>
          </a:p>
        </p:txBody>
      </p:sp>
    </p:spTree>
    <p:extLst>
      <p:ext uri="{BB962C8B-B14F-4D97-AF65-F5344CB8AC3E}">
        <p14:creationId xmlns:p14="http://schemas.microsoft.com/office/powerpoint/2010/main" val="31051410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796EE-8C67-4088-976B-B46BB067E6B6}"/>
              </a:ext>
            </a:extLst>
          </p:cNvPr>
          <p:cNvSpPr>
            <a:spLocks noGrp="1"/>
          </p:cNvSpPr>
          <p:nvPr>
            <p:ph type="title"/>
          </p:nvPr>
        </p:nvSpPr>
        <p:spPr/>
        <p:txBody>
          <a:bodyPr/>
          <a:lstStyle/>
          <a:p>
            <a:r>
              <a:rPr lang="en-US" dirty="0"/>
              <a:t>Determine Grid Size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E881609-0993-40D3-9B2C-F911CFC9AA13}"/>
                  </a:ext>
                </a:extLst>
              </p:cNvPr>
              <p:cNvSpPr>
                <a:spLocks noGrp="1"/>
              </p:cNvSpPr>
              <p:nvPr>
                <p:ph idx="1"/>
              </p:nvPr>
            </p:nvSpPr>
            <p:spPr/>
            <p:txBody>
              <a:bodyPr/>
              <a:lstStyle/>
              <a:p>
                <a:r>
                  <a:rPr lang="en-US" dirty="0"/>
                  <a:t>Volume tiles are defined in view space</a:t>
                </a:r>
              </a:p>
              <a:p>
                <a:r>
                  <a:rPr lang="en-US" dirty="0"/>
                  <a:t>Only need to be recomputed if the screen resolution changes or field-of-view changes</a:t>
                </a:r>
              </a:p>
              <a:p>
                <a:r>
                  <a:rPr lang="en-US" dirty="0"/>
                  <a:t>For a given tile size </a:t>
                </a:r>
                <a14:m>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𝑦</m:t>
                        </m:r>
                      </m:sub>
                    </m:sSub>
                    <m:r>
                      <a:rPr lang="en-US" b="0" i="1" smtClean="0">
                        <a:latin typeface="Cambria Math" panose="02040503050406030204" pitchFamily="18" charset="0"/>
                      </a:rPr>
                      <m:t>)</m:t>
                    </m:r>
                  </m:oMath>
                </a14:m>
                <a:r>
                  <a:rPr lang="en-US" dirty="0"/>
                  <a:t> and screen dimensions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𝑤</m:t>
                    </m:r>
                    <m:r>
                      <a:rPr lang="en-US" b="0" i="1" smtClean="0">
                        <a:latin typeface="Cambria Math" panose="02040503050406030204" pitchFamily="18" charset="0"/>
                      </a:rPr>
                      <m:t>,</m:t>
                    </m:r>
                    <m:r>
                      <a:rPr lang="en-US" b="0" i="1" smtClean="0">
                        <a:latin typeface="Cambria Math" panose="02040503050406030204" pitchFamily="18" charset="0"/>
                      </a:rPr>
                      <m:t>h</m:t>
                    </m:r>
                    <m:r>
                      <a:rPr lang="en-US" b="0" i="1" smtClean="0">
                        <a:latin typeface="Cambria Math" panose="02040503050406030204" pitchFamily="18" charset="0"/>
                      </a:rPr>
                      <m:t>)</m:t>
                    </m:r>
                  </m:oMath>
                </a14:m>
                <a:r>
                  <a:rPr lang="en-US" dirty="0"/>
                  <a:t>, the number of subdivisions </a:t>
                </a:r>
                <a14:m>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𝑦</m:t>
                        </m:r>
                      </m:sub>
                    </m:sSub>
                    <m:r>
                      <a:rPr lang="en-US" b="0" i="1" smtClean="0">
                        <a:latin typeface="Cambria Math" panose="02040503050406030204" pitchFamily="18" charset="0"/>
                      </a:rPr>
                      <m:t>)</m:t>
                    </m:r>
                  </m:oMath>
                </a14:m>
                <a:r>
                  <a:rPr lang="en-US" dirty="0"/>
                  <a:t> is</a:t>
                </a:r>
              </a:p>
              <a:p>
                <a:pPr marL="0" indent="0">
                  <a:buNone/>
                </a:pPr>
                <a14:m>
                  <m:oMathPara xmlns:m="http://schemas.openxmlformats.org/officeDocument/2006/math">
                    <m:oMathParaPr>
                      <m:jc m:val="centerGroup"/>
                    </m:oMathParaPr>
                    <m:oMath xmlns:m="http://schemas.openxmlformats.org/officeDocument/2006/math">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𝑦</m:t>
                              </m:r>
                            </m:sub>
                          </m:sSub>
                        </m:e>
                      </m:d>
                      <m:r>
                        <a:rPr lang="en-US" b="0" i="1" smtClean="0">
                          <a:latin typeface="Cambria Math" panose="02040503050406030204" pitchFamily="18" charset="0"/>
                        </a:rPr>
                        <m:t>=</m:t>
                      </m:r>
                      <m:d>
                        <m:dPr>
                          <m:ctrlPr>
                            <a:rPr lang="en-US" b="0" i="1" smtClean="0">
                              <a:latin typeface="Cambria Math" panose="02040503050406030204" pitchFamily="18" charset="0"/>
                            </a:rPr>
                          </m:ctrlPr>
                        </m:dPr>
                        <m:e>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𝑤</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𝑥</m:t>
                                      </m:r>
                                    </m:sub>
                                  </m:sSub>
                                </m:den>
                              </m:f>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h</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𝑦</m:t>
                                      </m:r>
                                    </m:sub>
                                  </m:sSub>
                                </m:den>
                              </m:f>
                            </m:e>
                          </m:d>
                        </m:e>
                      </m:d>
                    </m:oMath>
                  </m:oMathPara>
                </a14:m>
                <a:endParaRPr lang="en-US" dirty="0"/>
              </a:p>
              <a:p>
                <a:r>
                  <a:rPr lang="en-US" dirty="0"/>
                  <a:t>And the number of subdivisions in the depth is</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𝑧</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func>
                                <m:funcPr>
                                  <m:ctrlPr>
                                    <a:rPr lang="en-US" i="1">
                                      <a:latin typeface="Cambria Math" panose="02040503050406030204" pitchFamily="18" charset="0"/>
                                    </a:rPr>
                                  </m:ctrlPr>
                                </m:funcPr>
                                <m:fName>
                                  <m:r>
                                    <m:rPr>
                                      <m:sty m:val="p"/>
                                    </m:rPr>
                                    <a:rPr lang="en-US">
                                      <a:latin typeface="Cambria Math" panose="02040503050406030204" pitchFamily="18" charset="0"/>
                                    </a:rPr>
                                    <m:t>log</m:t>
                                  </m:r>
                                </m:fName>
                                <m:e>
                                  <m:d>
                                    <m:dPr>
                                      <m:ctrlPr>
                                        <a:rPr lang="en-US" i="1">
                                          <a:latin typeface="Cambria Math" panose="02040503050406030204" pitchFamily="18" charset="0"/>
                                        </a:rPr>
                                      </m:ctrlPr>
                                    </m:dPr>
                                    <m:e>
                                      <m:f>
                                        <m:fPr>
                                          <m:type m:val="lin"/>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𝑓𝑎𝑟</m:t>
                                              </m:r>
                                            </m:sub>
                                          </m:sSub>
                                        </m:num>
                                        <m:den>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𝑛𝑒𝑎𝑟</m:t>
                                              </m:r>
                                            </m:sub>
                                          </m:sSub>
                                        </m:den>
                                      </m:f>
                                    </m:e>
                                  </m:d>
                                </m:e>
                              </m:func>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2</m:t>
                                          </m:r>
                                          <m:r>
                                            <m:rPr>
                                              <m:sty m:val="p"/>
                                            </m:rPr>
                                            <a:rPr lang="en-US" b="0" i="0" smtClean="0">
                                              <a:latin typeface="Cambria Math" panose="02040503050406030204" pitchFamily="18" charset="0"/>
                                            </a:rPr>
                                            <m:t>tan</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ea typeface="Cambria Math" panose="02040503050406030204" pitchFamily="18" charset="0"/>
                                            </a:rPr>
                                            <m:t>)</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𝑦</m:t>
                                              </m:r>
                                            </m:sub>
                                          </m:sSub>
                                        </m:den>
                                      </m:f>
                                    </m:e>
                                  </m:d>
                                </m:e>
                              </m:func>
                            </m:den>
                          </m:f>
                        </m:e>
                      </m:d>
                    </m:oMath>
                  </m:oMathPara>
                </a14:m>
                <a:endParaRPr lang="en-US" dirty="0"/>
              </a:p>
            </p:txBody>
          </p:sp>
        </mc:Choice>
        <mc:Fallback>
          <p:sp>
            <p:nvSpPr>
              <p:cNvPr id="3" name="Content Placeholder 2">
                <a:extLst>
                  <a:ext uri="{FF2B5EF4-FFF2-40B4-BE49-F238E27FC236}">
                    <a16:creationId xmlns:a16="http://schemas.microsoft.com/office/drawing/2014/main" id="{7E881609-0993-40D3-9B2C-F911CFC9AA13}"/>
                  </a:ext>
                </a:extLst>
              </p:cNvPr>
              <p:cNvSpPr>
                <a:spLocks noGrp="1" noRot="1" noChangeAspect="1" noMove="1" noResize="1" noEditPoints="1" noAdjustHandles="1" noChangeArrowheads="1" noChangeShapeType="1" noTextEdit="1"/>
              </p:cNvSpPr>
              <p:nvPr>
                <p:ph idx="1"/>
              </p:nvPr>
            </p:nvSpPr>
            <p:spPr>
              <a:blipFill>
                <a:blip r:embed="rId3"/>
                <a:stretch>
                  <a:fillRect l="-341" t="-872"/>
                </a:stretch>
              </a:blipFill>
            </p:spPr>
            <p:txBody>
              <a:bodyPr/>
              <a:lstStyle/>
              <a:p>
                <a:r>
                  <a:rPr lang="en-US">
                    <a:noFill/>
                  </a:rPr>
                  <a:t> </a:t>
                </a:r>
              </a:p>
            </p:txBody>
          </p:sp>
        </mc:Fallback>
      </mc:AlternateContent>
    </p:spTree>
    <p:extLst>
      <p:ext uri="{BB962C8B-B14F-4D97-AF65-F5344CB8AC3E}">
        <p14:creationId xmlns:p14="http://schemas.microsoft.com/office/powerpoint/2010/main" val="1897256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49BEE-E7C7-4CE1-B711-1CF2F85CED70}"/>
              </a:ext>
            </a:extLst>
          </p:cNvPr>
          <p:cNvSpPr>
            <a:spLocks noGrp="1"/>
          </p:cNvSpPr>
          <p:nvPr>
            <p:ph type="title"/>
          </p:nvPr>
        </p:nvSpPr>
        <p:spPr/>
        <p:txBody>
          <a:bodyPr/>
          <a:lstStyle/>
          <a:p>
            <a:r>
              <a:rPr lang="en-US" dirty="0"/>
              <a:t>Compute AABBs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03E1092-C305-43B8-A57B-9B0C0BF65BDF}"/>
                  </a:ext>
                </a:extLst>
              </p:cNvPr>
              <p:cNvSpPr>
                <a:spLocks noGrp="1"/>
              </p:cNvSpPr>
              <p:nvPr>
                <p:ph idx="1"/>
              </p:nvPr>
            </p:nvSpPr>
            <p:spPr>
              <a:xfrm>
                <a:off x="1103313" y="2052918"/>
                <a:ext cx="7302134" cy="4195481"/>
              </a:xfrm>
            </p:spPr>
            <p:txBody>
              <a:bodyPr/>
              <a:lstStyle/>
              <a:p>
                <a:r>
                  <a:rPr lang="en-US" dirty="0"/>
                  <a:t>The AABB for a volume tile is the minimum bounding volume that fully encloses the frustum created by the tile</a:t>
                </a:r>
              </a:p>
              <a:p>
                <a:pPr marL="0" indent="0">
                  <a:buNone/>
                </a:pPr>
                <a14:m>
                  <m:oMathPara xmlns:m="http://schemas.openxmlformats.org/officeDocument/2006/math">
                    <m:oMathParaPr>
                      <m:jc m:val="centerGroup"/>
                    </m:oMathParaPr>
                    <m:oMath xmlns:m="http://schemas.openxmlformats.org/officeDocument/2006/math">
                      <m:m>
                        <m:mPr>
                          <m:mcs>
                            <m:mc>
                              <m:mcPr>
                                <m:count m:val="3"/>
                                <m:mcJc m:val="center"/>
                              </m:mcPr>
                            </m:mc>
                          </m:mcs>
                          <m:ctrlPr>
                            <a:rPr lang="en-US" i="1" smtClean="0">
                              <a:latin typeface="Cambria Math" panose="02040503050406030204" pitchFamily="18" charset="0"/>
                            </a:rPr>
                          </m:ctrlPr>
                        </m:mPr>
                        <m:mr>
                          <m:e>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𝑛𝑒𝑎𝑟</m:t>
                                </m:r>
                              </m:sub>
                            </m:sSub>
                          </m:e>
                          <m:e>
                            <m:r>
                              <a:rPr lang="en-US" b="0" i="1" smtClean="0">
                                <a:latin typeface="Cambria Math" panose="02040503050406030204" pitchFamily="18" charset="0"/>
                              </a:rPr>
                              <m:t>=</m:t>
                            </m:r>
                          </m:e>
                          <m:e>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𝑛𝑒𝑎𝑟</m:t>
                                </m:r>
                              </m:sub>
                            </m:sSub>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2</m:t>
                                        </m:r>
                                        <m:func>
                                          <m:funcPr>
                                            <m:ctrlPr>
                                              <a:rPr lang="en-US" i="1">
                                                <a:latin typeface="Cambria Math" panose="02040503050406030204" pitchFamily="18" charset="0"/>
                                              </a:rPr>
                                            </m:ctrlPr>
                                          </m:funcPr>
                                          <m:fName>
                                            <m:r>
                                              <m:rPr>
                                                <m:sty m:val="p"/>
                                              </m:rPr>
                                              <a:rPr lang="en-US">
                                                <a:latin typeface="Cambria Math" panose="02040503050406030204" pitchFamily="18" charset="0"/>
                                              </a:rPr>
                                              <m:t>tan</m:t>
                                            </m:r>
                                          </m:fName>
                                          <m:e>
                                            <m:d>
                                              <m:dPr>
                                                <m:ctrlPr>
                                                  <a:rPr lang="en-US" i="1">
                                                    <a:latin typeface="Cambria Math" panose="02040503050406030204" pitchFamily="18" charset="0"/>
                                                  </a:rPr>
                                                </m:ctrlPr>
                                              </m:dPr>
                                              <m:e>
                                                <m:r>
                                                  <a:rPr lang="en-US" i="1">
                                                    <a:latin typeface="Cambria Math" panose="02040503050406030204" pitchFamily="18" charset="0"/>
                                                    <a:ea typeface="Cambria Math" panose="02040503050406030204" pitchFamily="18" charset="0"/>
                                                  </a:rPr>
                                                  <m:t>𝜃</m:t>
                                                </m:r>
                                              </m:e>
                                            </m:d>
                                          </m:e>
                                        </m:func>
                                      </m:num>
                                      <m:den>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𝑦</m:t>
                                            </m:r>
                                          </m:sub>
                                        </m:sSub>
                                      </m:den>
                                    </m:f>
                                  </m:e>
                                </m:d>
                              </m:e>
                              <m:sup>
                                <m:r>
                                  <a:rPr lang="en-US" i="1">
                                    <a:latin typeface="Cambria Math" panose="02040503050406030204" pitchFamily="18" charset="0"/>
                                  </a:rPr>
                                  <m:t>𝑘</m:t>
                                </m:r>
                              </m:sup>
                            </m:sSup>
                          </m:e>
                        </m:mr>
                        <m:mr>
                          <m:e>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𝑓𝑎𝑟</m:t>
                                </m:r>
                              </m:sub>
                            </m:sSub>
                          </m:e>
                          <m:e>
                            <m:r>
                              <a:rPr lang="en-US" b="0" i="1" smtClean="0">
                                <a:latin typeface="Cambria Math" panose="02040503050406030204" pitchFamily="18" charset="0"/>
                              </a:rPr>
                              <m:t>=</m:t>
                            </m:r>
                          </m:e>
                          <m:e>
                            <m:sSub>
                              <m:sSubPr>
                                <m:ctrlPr>
                                  <a:rPr lang="en-US" i="1">
                                    <a:latin typeface="Cambria Math" panose="02040503050406030204" pitchFamily="18" charset="0"/>
                                  </a:rPr>
                                </m:ctrlPr>
                              </m:sSubPr>
                              <m:e>
                                <m:r>
                                  <a:rPr lang="en-US" i="1">
                                    <a:latin typeface="Cambria Math" panose="02040503050406030204" pitchFamily="18" charset="0"/>
                                  </a:rPr>
                                  <m:t>𝑧</m:t>
                                </m:r>
                              </m:e>
                              <m:sub>
                                <m:r>
                                  <a:rPr lang="en-US" i="1">
                                    <a:latin typeface="Cambria Math" panose="02040503050406030204" pitchFamily="18" charset="0"/>
                                  </a:rPr>
                                  <m:t>𝑛𝑒𝑎𝑟</m:t>
                                </m:r>
                              </m:sub>
                            </m:sSub>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2</m:t>
                                        </m:r>
                                        <m:func>
                                          <m:funcPr>
                                            <m:ctrlPr>
                                              <a:rPr lang="en-US" i="1">
                                                <a:latin typeface="Cambria Math" panose="02040503050406030204" pitchFamily="18" charset="0"/>
                                              </a:rPr>
                                            </m:ctrlPr>
                                          </m:funcPr>
                                          <m:fName>
                                            <m:r>
                                              <m:rPr>
                                                <m:sty m:val="p"/>
                                              </m:rPr>
                                              <a:rPr lang="en-US">
                                                <a:latin typeface="Cambria Math" panose="02040503050406030204" pitchFamily="18" charset="0"/>
                                              </a:rPr>
                                              <m:t>tan</m:t>
                                            </m:r>
                                          </m:fName>
                                          <m:e>
                                            <m:d>
                                              <m:dPr>
                                                <m:ctrlPr>
                                                  <a:rPr lang="en-US" i="1">
                                                    <a:latin typeface="Cambria Math" panose="02040503050406030204" pitchFamily="18" charset="0"/>
                                                  </a:rPr>
                                                </m:ctrlPr>
                                              </m:dPr>
                                              <m:e>
                                                <m:r>
                                                  <a:rPr lang="en-US" i="1">
                                                    <a:latin typeface="Cambria Math" panose="02040503050406030204" pitchFamily="18" charset="0"/>
                                                    <a:ea typeface="Cambria Math" panose="02040503050406030204" pitchFamily="18" charset="0"/>
                                                  </a:rPr>
                                                  <m:t>𝜃</m:t>
                                                </m:r>
                                              </m:e>
                                            </m:d>
                                          </m:e>
                                        </m:func>
                                      </m:num>
                                      <m:den>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𝑦</m:t>
                                            </m:r>
                                          </m:sub>
                                        </m:sSub>
                                      </m:den>
                                    </m:f>
                                  </m:e>
                                </m:d>
                              </m:e>
                              <m:sup>
                                <m:r>
                                  <a:rPr lang="en-US" i="1">
                                    <a:latin typeface="Cambria Math" panose="02040503050406030204" pitchFamily="18" charset="0"/>
                                  </a:rPr>
                                  <m:t>𝑘</m:t>
                                </m:r>
                                <m:r>
                                  <a:rPr lang="en-US" i="1">
                                    <a:latin typeface="Cambria Math" panose="02040503050406030204" pitchFamily="18" charset="0"/>
                                  </a:rPr>
                                  <m:t>+1</m:t>
                                </m:r>
                              </m:sup>
                            </m:sSup>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𝑚𝑖𝑛</m:t>
                                </m:r>
                              </m:sub>
                            </m:sSub>
                          </m:e>
                          <m:e>
                            <m:r>
                              <a:rPr lang="en-US" b="0" i="1" smtClean="0">
                                <a:latin typeface="Cambria Math" panose="02040503050406030204" pitchFamily="18" charset="0"/>
                              </a:rPr>
                              <m:t>=</m:t>
                            </m:r>
                          </m:e>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𝑥</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𝑆</m:t>
                                    </m:r>
                                  </m:e>
                                  <m:sub>
                                    <m:r>
                                      <a:rPr lang="en-US" b="0" i="1" smtClean="0">
                                        <a:latin typeface="Cambria Math" panose="02040503050406030204" pitchFamily="18" charset="0"/>
                                        <a:ea typeface="Cambria Math" panose="02040503050406030204" pitchFamily="18" charset="0"/>
                                      </a:rPr>
                                      <m:t>𝑦</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𝑗</m:t>
                                </m:r>
                              </m:e>
                            </m:d>
                          </m:e>
                        </m:mr>
                        <m:mr>
                          <m:e>
                            <m:sSub>
                              <m:sSubPr>
                                <m:ctrlPr>
                                  <a:rPr lang="en-US"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𝑚𝑎𝑥</m:t>
                                </m:r>
                              </m:sub>
                            </m:sSub>
                          </m:e>
                          <m:e>
                            <m:r>
                              <a:rPr lang="en-US" b="0" i="1" smtClean="0">
                                <a:latin typeface="Cambria Math" panose="02040503050406030204" pitchFamily="18" charset="0"/>
                              </a:rPr>
                              <m:t>=</m:t>
                            </m:r>
                          </m:e>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𝑥</m:t>
                                    </m:r>
                                  </m:sub>
                                </m:sSub>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+1</m:t>
                                    </m:r>
                                  </m:e>
                                </m:d>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𝑆</m:t>
                                    </m:r>
                                  </m:e>
                                  <m:sub>
                                    <m:r>
                                      <a:rPr lang="en-US" b="0" i="1" smtClean="0">
                                        <a:latin typeface="Cambria Math" panose="02040503050406030204" pitchFamily="18" charset="0"/>
                                        <a:ea typeface="Cambria Math" panose="02040503050406030204" pitchFamily="18" charset="0"/>
                                      </a:rPr>
                                      <m:t>𝑦</m:t>
                                    </m:r>
                                  </m:sub>
                                </m:sSub>
                                <m:r>
                                  <a:rPr lang="en-US" b="0" i="1" smtClean="0">
                                    <a:latin typeface="Cambria Math" panose="02040503050406030204" pitchFamily="18" charset="0"/>
                                    <a:ea typeface="Cambria Math" panose="02040503050406030204" pitchFamily="18" charset="0"/>
                                  </a:rPr>
                                  <m:t>∙</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𝑗</m:t>
                                    </m:r>
                                    <m:r>
                                      <a:rPr lang="en-US" b="0" i="1" smtClean="0">
                                        <a:latin typeface="Cambria Math" panose="02040503050406030204" pitchFamily="18" charset="0"/>
                                        <a:ea typeface="Cambria Math" panose="02040503050406030204" pitchFamily="18" charset="0"/>
                                      </a:rPr>
                                      <m:t>+1</m:t>
                                    </m:r>
                                  </m:e>
                                </m:d>
                              </m:e>
                            </m:d>
                          </m:e>
                        </m:mr>
                      </m:m>
                    </m:oMath>
                  </m:oMathPara>
                </a14:m>
                <a:endParaRPr lang="en-US" dirty="0"/>
              </a:p>
            </p:txBody>
          </p:sp>
        </mc:Choice>
        <mc:Fallback>
          <p:sp>
            <p:nvSpPr>
              <p:cNvPr id="3" name="Content Placeholder 2">
                <a:extLst>
                  <a:ext uri="{FF2B5EF4-FFF2-40B4-BE49-F238E27FC236}">
                    <a16:creationId xmlns:a16="http://schemas.microsoft.com/office/drawing/2014/main" id="{B03E1092-C305-43B8-A57B-9B0C0BF65BDF}"/>
                  </a:ext>
                </a:extLst>
              </p:cNvPr>
              <p:cNvSpPr>
                <a:spLocks noGrp="1" noRot="1" noChangeAspect="1" noMove="1" noResize="1" noEditPoints="1" noAdjustHandles="1" noChangeArrowheads="1" noChangeShapeType="1" noTextEdit="1"/>
              </p:cNvSpPr>
              <p:nvPr>
                <p:ph idx="1"/>
              </p:nvPr>
            </p:nvSpPr>
            <p:spPr>
              <a:xfrm>
                <a:off x="1103313" y="2052918"/>
                <a:ext cx="7302134" cy="4195481"/>
              </a:xfrm>
              <a:blipFill>
                <a:blip r:embed="rId3"/>
                <a:stretch>
                  <a:fillRect l="-417" t="-87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9DA8858F-EB71-4866-81DF-B5A34F2022B3}"/>
              </a:ext>
            </a:extLst>
          </p:cNvPr>
          <p:cNvPicPr>
            <a:picLocks noChangeAspect="1"/>
          </p:cNvPicPr>
          <p:nvPr/>
        </p:nvPicPr>
        <p:blipFill>
          <a:blip r:embed="rId4"/>
          <a:stretch>
            <a:fillRect/>
          </a:stretch>
        </p:blipFill>
        <p:spPr>
          <a:xfrm>
            <a:off x="7166445" y="4086664"/>
            <a:ext cx="4510751" cy="2771335"/>
          </a:xfrm>
          <a:prstGeom prst="rect">
            <a:avLst/>
          </a:prstGeom>
        </p:spPr>
      </p:pic>
    </p:spTree>
    <p:extLst>
      <p:ext uri="{BB962C8B-B14F-4D97-AF65-F5344CB8AC3E}">
        <p14:creationId xmlns:p14="http://schemas.microsoft.com/office/powerpoint/2010/main" val="18980164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BC52D-BDFB-4FCD-8C37-8DA0C58FAC80}"/>
              </a:ext>
            </a:extLst>
          </p:cNvPr>
          <p:cNvSpPr>
            <a:spLocks noGrp="1"/>
          </p:cNvSpPr>
          <p:nvPr>
            <p:ph type="title"/>
          </p:nvPr>
        </p:nvSpPr>
        <p:spPr/>
        <p:txBody>
          <a:bodyPr/>
          <a:lstStyle/>
          <a:p>
            <a:r>
              <a:rPr lang="en-US" dirty="0"/>
              <a:t>Depth Pre-pass</a:t>
            </a:r>
          </a:p>
        </p:txBody>
      </p:sp>
      <p:sp>
        <p:nvSpPr>
          <p:cNvPr id="3" name="Content Placeholder 2">
            <a:extLst>
              <a:ext uri="{FF2B5EF4-FFF2-40B4-BE49-F238E27FC236}">
                <a16:creationId xmlns:a16="http://schemas.microsoft.com/office/drawing/2014/main" id="{35215438-7887-4F06-9C61-951787A1C9E0}"/>
              </a:ext>
            </a:extLst>
          </p:cNvPr>
          <p:cNvSpPr>
            <a:spLocks noGrp="1"/>
          </p:cNvSpPr>
          <p:nvPr>
            <p:ph idx="1"/>
          </p:nvPr>
        </p:nvSpPr>
        <p:spPr/>
        <p:txBody>
          <a:bodyPr/>
          <a:lstStyle/>
          <a:p>
            <a:r>
              <a:rPr lang="en-US" dirty="0"/>
              <a:t>Record all of the opaque scene objects into the depth buffer</a:t>
            </a:r>
          </a:p>
          <a:p>
            <a:r>
              <a:rPr lang="en-US" dirty="0"/>
              <a:t>Required to ensure only visible samples are drawn in the next pass…</a:t>
            </a:r>
          </a:p>
          <a:p>
            <a:endParaRPr lang="en-US" dirty="0"/>
          </a:p>
        </p:txBody>
      </p:sp>
      <p:pic>
        <p:nvPicPr>
          <p:cNvPr id="4" name="Picture 3">
            <a:extLst>
              <a:ext uri="{FF2B5EF4-FFF2-40B4-BE49-F238E27FC236}">
                <a16:creationId xmlns:a16="http://schemas.microsoft.com/office/drawing/2014/main" id="{8543ED89-14B3-4334-97AA-48CF7A8EEF21}"/>
              </a:ext>
            </a:extLst>
          </p:cNvPr>
          <p:cNvPicPr>
            <a:picLocks noChangeAspect="1"/>
          </p:cNvPicPr>
          <p:nvPr/>
        </p:nvPicPr>
        <p:blipFill>
          <a:blip r:embed="rId3"/>
          <a:stretch>
            <a:fillRect/>
          </a:stretch>
        </p:blipFill>
        <p:spPr>
          <a:xfrm>
            <a:off x="5831059" y="3242639"/>
            <a:ext cx="6360942" cy="3615361"/>
          </a:xfrm>
          <a:prstGeom prst="rect">
            <a:avLst/>
          </a:prstGeom>
        </p:spPr>
      </p:pic>
    </p:spTree>
    <p:extLst>
      <p:ext uri="{BB962C8B-B14F-4D97-AF65-F5344CB8AC3E}">
        <p14:creationId xmlns:p14="http://schemas.microsoft.com/office/powerpoint/2010/main" val="39707804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A47D9-C5B8-4993-8AA8-977CB2451728}"/>
              </a:ext>
            </a:extLst>
          </p:cNvPr>
          <p:cNvSpPr>
            <a:spLocks noGrp="1"/>
          </p:cNvSpPr>
          <p:nvPr>
            <p:ph type="title"/>
          </p:nvPr>
        </p:nvSpPr>
        <p:spPr/>
        <p:txBody>
          <a:bodyPr/>
          <a:lstStyle/>
          <a:p>
            <a:r>
              <a:rPr lang="en-US" dirty="0"/>
              <a:t>Mark Active Tiles</a:t>
            </a:r>
          </a:p>
        </p:txBody>
      </p:sp>
      <p:sp>
        <p:nvSpPr>
          <p:cNvPr id="3" name="Content Placeholder 2">
            <a:extLst>
              <a:ext uri="{FF2B5EF4-FFF2-40B4-BE49-F238E27FC236}">
                <a16:creationId xmlns:a16="http://schemas.microsoft.com/office/drawing/2014/main" id="{EDCF6F5D-D752-42AC-969C-77CDB85BFCB4}"/>
              </a:ext>
            </a:extLst>
          </p:cNvPr>
          <p:cNvSpPr>
            <a:spLocks noGrp="1"/>
          </p:cNvSpPr>
          <p:nvPr>
            <p:ph idx="1"/>
          </p:nvPr>
        </p:nvSpPr>
        <p:spPr/>
        <p:txBody>
          <a:bodyPr/>
          <a:lstStyle/>
          <a:p>
            <a:r>
              <a:rPr lang="en-US" dirty="0"/>
              <a:t>For each visible sample (pixel </a:t>
            </a:r>
            <a:r>
              <a:rPr lang="en-US" dirty="0" err="1"/>
              <a:t>shader</a:t>
            </a:r>
            <a:r>
              <a:rPr lang="en-US" dirty="0"/>
              <a:t> invocation), mark the volume tile corresponding to the sample</a:t>
            </a:r>
          </a:p>
          <a:p>
            <a:r>
              <a:rPr lang="en-US" dirty="0"/>
              <a:t>This results in a sparse list of flags corresponding to “active” tiles</a:t>
            </a:r>
          </a:p>
          <a:p>
            <a:r>
              <a:rPr lang="en-US" dirty="0"/>
              <a:t>A dense list of tile IDs is generated in the next pass</a:t>
            </a:r>
          </a:p>
          <a:p>
            <a:endParaRPr lang="en-US" dirty="0"/>
          </a:p>
        </p:txBody>
      </p:sp>
      <p:graphicFrame>
        <p:nvGraphicFramePr>
          <p:cNvPr id="4" name="Table 3">
            <a:extLst>
              <a:ext uri="{FF2B5EF4-FFF2-40B4-BE49-F238E27FC236}">
                <a16:creationId xmlns:a16="http://schemas.microsoft.com/office/drawing/2014/main" id="{BD27E580-1A3E-4A03-A9DA-485F7CC3C027}"/>
              </a:ext>
            </a:extLst>
          </p:cNvPr>
          <p:cNvGraphicFramePr>
            <a:graphicFrameLocks noGrp="1"/>
          </p:cNvGraphicFramePr>
          <p:nvPr>
            <p:extLst>
              <p:ext uri="{D42A27DB-BD31-4B8C-83A1-F6EECF244321}">
                <p14:modId xmlns:p14="http://schemas.microsoft.com/office/powerpoint/2010/main" val="3545737496"/>
              </p:ext>
            </p:extLst>
          </p:nvPr>
        </p:nvGraphicFramePr>
        <p:xfrm>
          <a:off x="3509108" y="3709051"/>
          <a:ext cx="3996014" cy="2926080"/>
        </p:xfrm>
        <a:graphic>
          <a:graphicData uri="http://schemas.openxmlformats.org/drawingml/2006/table">
            <a:tbl>
              <a:tblPr firstRow="1" bandRow="1">
                <a:tableStyleId>{2D5ABB26-0587-4C30-8999-92F81FD0307C}</a:tableStyleId>
              </a:tblPr>
              <a:tblGrid>
                <a:gridCol w="363274">
                  <a:extLst>
                    <a:ext uri="{9D8B030D-6E8A-4147-A177-3AD203B41FA5}">
                      <a16:colId xmlns:a16="http://schemas.microsoft.com/office/drawing/2014/main" val="2154543629"/>
                    </a:ext>
                  </a:extLst>
                </a:gridCol>
                <a:gridCol w="363274">
                  <a:extLst>
                    <a:ext uri="{9D8B030D-6E8A-4147-A177-3AD203B41FA5}">
                      <a16:colId xmlns:a16="http://schemas.microsoft.com/office/drawing/2014/main" val="1775852974"/>
                    </a:ext>
                  </a:extLst>
                </a:gridCol>
                <a:gridCol w="363274">
                  <a:extLst>
                    <a:ext uri="{9D8B030D-6E8A-4147-A177-3AD203B41FA5}">
                      <a16:colId xmlns:a16="http://schemas.microsoft.com/office/drawing/2014/main" val="2849969579"/>
                    </a:ext>
                  </a:extLst>
                </a:gridCol>
                <a:gridCol w="363274">
                  <a:extLst>
                    <a:ext uri="{9D8B030D-6E8A-4147-A177-3AD203B41FA5}">
                      <a16:colId xmlns:a16="http://schemas.microsoft.com/office/drawing/2014/main" val="4077521169"/>
                    </a:ext>
                  </a:extLst>
                </a:gridCol>
                <a:gridCol w="363274">
                  <a:extLst>
                    <a:ext uri="{9D8B030D-6E8A-4147-A177-3AD203B41FA5}">
                      <a16:colId xmlns:a16="http://schemas.microsoft.com/office/drawing/2014/main" val="2068999439"/>
                    </a:ext>
                  </a:extLst>
                </a:gridCol>
                <a:gridCol w="363274">
                  <a:extLst>
                    <a:ext uri="{9D8B030D-6E8A-4147-A177-3AD203B41FA5}">
                      <a16:colId xmlns:a16="http://schemas.microsoft.com/office/drawing/2014/main" val="3212337880"/>
                    </a:ext>
                  </a:extLst>
                </a:gridCol>
                <a:gridCol w="363274">
                  <a:extLst>
                    <a:ext uri="{9D8B030D-6E8A-4147-A177-3AD203B41FA5}">
                      <a16:colId xmlns:a16="http://schemas.microsoft.com/office/drawing/2014/main" val="3104603800"/>
                    </a:ext>
                  </a:extLst>
                </a:gridCol>
                <a:gridCol w="363274">
                  <a:extLst>
                    <a:ext uri="{9D8B030D-6E8A-4147-A177-3AD203B41FA5}">
                      <a16:colId xmlns:a16="http://schemas.microsoft.com/office/drawing/2014/main" val="1292979931"/>
                    </a:ext>
                  </a:extLst>
                </a:gridCol>
                <a:gridCol w="363274">
                  <a:extLst>
                    <a:ext uri="{9D8B030D-6E8A-4147-A177-3AD203B41FA5}">
                      <a16:colId xmlns:a16="http://schemas.microsoft.com/office/drawing/2014/main" val="1433366145"/>
                    </a:ext>
                  </a:extLst>
                </a:gridCol>
                <a:gridCol w="363274">
                  <a:extLst>
                    <a:ext uri="{9D8B030D-6E8A-4147-A177-3AD203B41FA5}">
                      <a16:colId xmlns:a16="http://schemas.microsoft.com/office/drawing/2014/main" val="3639897525"/>
                    </a:ext>
                  </a:extLst>
                </a:gridCol>
                <a:gridCol w="363274">
                  <a:extLst>
                    <a:ext uri="{9D8B030D-6E8A-4147-A177-3AD203B41FA5}">
                      <a16:colId xmlns:a16="http://schemas.microsoft.com/office/drawing/2014/main" val="2896031373"/>
                    </a:ext>
                  </a:extLst>
                </a:gridCol>
              </a:tblGrid>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49421382"/>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3546555"/>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28544374"/>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89251407"/>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391586829"/>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2768876990"/>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extLst>
                  <a:ext uri="{0D108BD9-81ED-4DB2-BD59-A6C34878D82A}">
                    <a16:rowId xmlns:a16="http://schemas.microsoft.com/office/drawing/2014/main" val="1499024509"/>
                  </a:ext>
                </a:extLst>
              </a:tr>
              <a:tr h="31741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69820218"/>
                  </a:ext>
                </a:extLst>
              </a:tr>
            </a:tbl>
          </a:graphicData>
        </a:graphic>
      </p:graphicFrame>
    </p:spTree>
    <p:extLst>
      <p:ext uri="{BB962C8B-B14F-4D97-AF65-F5344CB8AC3E}">
        <p14:creationId xmlns:p14="http://schemas.microsoft.com/office/powerpoint/2010/main" val="3584687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6FDF-CE32-41AF-A2DA-41A9A9DCFA5F}"/>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719C2100-56D8-4540-9FF6-5460CA68920E}"/>
              </a:ext>
            </a:extLst>
          </p:cNvPr>
          <p:cNvSpPr>
            <a:spLocks noGrp="1"/>
          </p:cNvSpPr>
          <p:nvPr>
            <p:ph idx="1"/>
          </p:nvPr>
        </p:nvSpPr>
        <p:spPr/>
        <p:txBody>
          <a:bodyPr/>
          <a:lstStyle/>
          <a:p>
            <a:r>
              <a:rPr lang="en-US" dirty="0"/>
              <a:t>Forward Rendering</a:t>
            </a:r>
          </a:p>
          <a:p>
            <a:r>
              <a:rPr lang="en-US" dirty="0"/>
              <a:t>Deferred Shading</a:t>
            </a:r>
          </a:p>
          <a:p>
            <a:r>
              <a:rPr lang="en-US" dirty="0"/>
              <a:t>Tiled Forward Shading</a:t>
            </a:r>
          </a:p>
          <a:p>
            <a:r>
              <a:rPr lang="en-US" dirty="0"/>
              <a:t>Clustered Forward Shading</a:t>
            </a:r>
          </a:p>
        </p:txBody>
      </p:sp>
    </p:spTree>
    <p:extLst>
      <p:ext uri="{BB962C8B-B14F-4D97-AF65-F5344CB8AC3E}">
        <p14:creationId xmlns:p14="http://schemas.microsoft.com/office/powerpoint/2010/main" val="11564814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D8BA5-4785-4363-A2F2-04A70C8A161C}"/>
              </a:ext>
            </a:extLst>
          </p:cNvPr>
          <p:cNvSpPr>
            <a:spLocks noGrp="1"/>
          </p:cNvSpPr>
          <p:nvPr>
            <p:ph type="title"/>
          </p:nvPr>
        </p:nvSpPr>
        <p:spPr/>
        <p:txBody>
          <a:bodyPr/>
          <a:lstStyle/>
          <a:p>
            <a:r>
              <a:rPr lang="en-US" dirty="0"/>
              <a:t>Build Tile List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4B83DF9-9143-423B-BCC6-A6BD1F3D9E4C}"/>
                  </a:ext>
                </a:extLst>
              </p:cNvPr>
              <p:cNvSpPr>
                <a:spLocks noGrp="1"/>
              </p:cNvSpPr>
              <p:nvPr>
                <p:ph idx="1"/>
              </p:nvPr>
            </p:nvSpPr>
            <p:spPr/>
            <p:txBody>
              <a:bodyPr/>
              <a:lstStyle/>
              <a:p>
                <a:r>
                  <a:rPr lang="en-US" dirty="0"/>
                  <a:t>Compress the list of active tiles</a:t>
                </a:r>
              </a:p>
              <a:p>
                <a:r>
                  <a:rPr lang="en-US" dirty="0"/>
                  <a:t>Produces a dense list of tile IDs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[2,8,14,18,24,25,26,27,28,29,40,⋯]</m:t>
                      </m:r>
                    </m:oMath>
                  </m:oMathPara>
                </a14:m>
                <a:endParaRPr lang="en-US" dirty="0"/>
              </a:p>
            </p:txBody>
          </p:sp>
        </mc:Choice>
        <mc:Fallback>
          <p:sp>
            <p:nvSpPr>
              <p:cNvPr id="3" name="Content Placeholder 2">
                <a:extLst>
                  <a:ext uri="{FF2B5EF4-FFF2-40B4-BE49-F238E27FC236}">
                    <a16:creationId xmlns:a16="http://schemas.microsoft.com/office/drawing/2014/main" id="{04B83DF9-9143-423B-BCC6-A6BD1F3D9E4C}"/>
                  </a:ext>
                </a:extLst>
              </p:cNvPr>
              <p:cNvSpPr>
                <a:spLocks noGrp="1" noRot="1" noChangeAspect="1" noMove="1" noResize="1" noEditPoints="1" noAdjustHandles="1" noChangeArrowheads="1" noChangeShapeType="1" noTextEdit="1"/>
              </p:cNvSpPr>
              <p:nvPr>
                <p:ph idx="1"/>
              </p:nvPr>
            </p:nvSpPr>
            <p:spPr>
              <a:blipFill>
                <a:blip r:embed="rId3"/>
                <a:stretch>
                  <a:fillRect l="-341" t="-872"/>
                </a:stretch>
              </a:blipFill>
            </p:spPr>
            <p:txBody>
              <a:bodyPr/>
              <a:lstStyle/>
              <a:p>
                <a:r>
                  <a:rPr lang="en-US">
                    <a:noFill/>
                  </a:rPr>
                  <a:t> </a:t>
                </a:r>
              </a:p>
            </p:txBody>
          </p:sp>
        </mc:Fallback>
      </mc:AlternateContent>
    </p:spTree>
    <p:extLst>
      <p:ext uri="{BB962C8B-B14F-4D97-AF65-F5344CB8AC3E}">
        <p14:creationId xmlns:p14="http://schemas.microsoft.com/office/powerpoint/2010/main" val="731874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913C6-6EEF-4B98-94E9-D3F38E1EFB6B}"/>
              </a:ext>
            </a:extLst>
          </p:cNvPr>
          <p:cNvSpPr>
            <a:spLocks noGrp="1"/>
          </p:cNvSpPr>
          <p:nvPr>
            <p:ph type="title"/>
          </p:nvPr>
        </p:nvSpPr>
        <p:spPr/>
        <p:txBody>
          <a:bodyPr/>
          <a:lstStyle/>
          <a:p>
            <a:r>
              <a:rPr lang="en-US" dirty="0"/>
              <a:t>Assign Lights to Tiles</a:t>
            </a:r>
          </a:p>
        </p:txBody>
      </p:sp>
      <p:sp>
        <p:nvSpPr>
          <p:cNvPr id="3" name="Content Placeholder 2">
            <a:extLst>
              <a:ext uri="{FF2B5EF4-FFF2-40B4-BE49-F238E27FC236}">
                <a16:creationId xmlns:a16="http://schemas.microsoft.com/office/drawing/2014/main" id="{F18012E6-E5A6-4874-AF2E-06DC13809A2D}"/>
              </a:ext>
            </a:extLst>
          </p:cNvPr>
          <p:cNvSpPr>
            <a:spLocks noGrp="1"/>
          </p:cNvSpPr>
          <p:nvPr>
            <p:ph idx="1"/>
          </p:nvPr>
        </p:nvSpPr>
        <p:spPr/>
        <p:txBody>
          <a:bodyPr/>
          <a:lstStyle/>
          <a:p>
            <a:r>
              <a:rPr lang="en-US" dirty="0"/>
              <a:t>A thread group is executed per active volume tile</a:t>
            </a:r>
          </a:p>
          <a:p>
            <a:r>
              <a:rPr lang="en-US" dirty="0"/>
              <a:t>Uses Indirect Dispatch to make sure only enough thread groups are executed (without needing to stall the GPU)</a:t>
            </a:r>
          </a:p>
          <a:p>
            <a:r>
              <a:rPr lang="en-US" dirty="0"/>
              <a:t>An AABB-AABB test is performed against the AABB of the volume tile for each light in the scene (brute-force)</a:t>
            </a:r>
          </a:p>
          <a:p>
            <a:r>
              <a:rPr lang="en-US" dirty="0"/>
              <a:t>If the BVH of the lights is available, use that to reduce the number of tests that need to be performed</a:t>
            </a:r>
          </a:p>
          <a:p>
            <a:r>
              <a:rPr lang="en-US" dirty="0"/>
              <a:t>Results in a volume tile grid and a global</a:t>
            </a:r>
            <a:br>
              <a:rPr lang="en-US" dirty="0"/>
            </a:br>
            <a:r>
              <a:rPr lang="en-US" dirty="0"/>
              <a:t>light index list</a:t>
            </a:r>
          </a:p>
        </p:txBody>
      </p:sp>
      <p:pic>
        <p:nvPicPr>
          <p:cNvPr id="4" name="Picture 3">
            <a:extLst>
              <a:ext uri="{FF2B5EF4-FFF2-40B4-BE49-F238E27FC236}">
                <a16:creationId xmlns:a16="http://schemas.microsoft.com/office/drawing/2014/main" id="{EA3102F8-EDA9-400B-88E3-F2956CAD90A8}"/>
              </a:ext>
            </a:extLst>
          </p:cNvPr>
          <p:cNvPicPr>
            <a:picLocks noChangeAspect="1"/>
          </p:cNvPicPr>
          <p:nvPr/>
        </p:nvPicPr>
        <p:blipFill>
          <a:blip r:embed="rId3"/>
          <a:stretch>
            <a:fillRect/>
          </a:stretch>
        </p:blipFill>
        <p:spPr>
          <a:xfrm>
            <a:off x="7357403" y="4354530"/>
            <a:ext cx="4834597" cy="2503470"/>
          </a:xfrm>
          <a:prstGeom prst="rect">
            <a:avLst/>
          </a:prstGeom>
        </p:spPr>
      </p:pic>
    </p:spTree>
    <p:extLst>
      <p:ext uri="{BB962C8B-B14F-4D97-AF65-F5344CB8AC3E}">
        <p14:creationId xmlns:p14="http://schemas.microsoft.com/office/powerpoint/2010/main" val="8898561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32BE-6BE2-42BD-A443-CB4B1413B1EC}"/>
              </a:ext>
            </a:extLst>
          </p:cNvPr>
          <p:cNvSpPr>
            <a:spLocks noGrp="1"/>
          </p:cNvSpPr>
          <p:nvPr>
            <p:ph type="title"/>
          </p:nvPr>
        </p:nvSpPr>
        <p:spPr/>
        <p:txBody>
          <a:bodyPr/>
          <a:lstStyle/>
          <a:p>
            <a:r>
              <a:rPr lang="en-US" dirty="0"/>
              <a:t>Shade Samples</a:t>
            </a:r>
          </a:p>
        </p:txBody>
      </p:sp>
      <p:sp>
        <p:nvSpPr>
          <p:cNvPr id="3" name="Content Placeholder 2">
            <a:extLst>
              <a:ext uri="{FF2B5EF4-FFF2-40B4-BE49-F238E27FC236}">
                <a16:creationId xmlns:a16="http://schemas.microsoft.com/office/drawing/2014/main" id="{0D0D0514-52F0-4346-96AB-2CE5D5F29BF0}"/>
              </a:ext>
            </a:extLst>
          </p:cNvPr>
          <p:cNvSpPr>
            <a:spLocks noGrp="1"/>
          </p:cNvSpPr>
          <p:nvPr>
            <p:ph idx="1"/>
          </p:nvPr>
        </p:nvSpPr>
        <p:spPr/>
        <p:txBody>
          <a:bodyPr/>
          <a:lstStyle/>
          <a:p>
            <a:r>
              <a:rPr lang="en-US" dirty="0"/>
              <a:t>Same as Forward rendering but only the lights intersecting with the current volume tile are considered during shading</a:t>
            </a:r>
          </a:p>
        </p:txBody>
      </p:sp>
      <p:pic>
        <p:nvPicPr>
          <p:cNvPr id="6" name="Picture 5">
            <a:extLst>
              <a:ext uri="{FF2B5EF4-FFF2-40B4-BE49-F238E27FC236}">
                <a16:creationId xmlns:a16="http://schemas.microsoft.com/office/drawing/2014/main" id="{493E22D8-0D2B-4BC5-B269-11309DDE4D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3993" y="3388496"/>
            <a:ext cx="6168006" cy="3469503"/>
          </a:xfrm>
          <a:prstGeom prst="rect">
            <a:avLst/>
          </a:prstGeom>
        </p:spPr>
      </p:pic>
      <p:pic>
        <p:nvPicPr>
          <p:cNvPr id="7" name="Picture 6">
            <a:extLst>
              <a:ext uri="{FF2B5EF4-FFF2-40B4-BE49-F238E27FC236}">
                <a16:creationId xmlns:a16="http://schemas.microsoft.com/office/drawing/2014/main" id="{90DD50CB-0356-4CC5-9106-1391225AF014}"/>
              </a:ext>
            </a:extLst>
          </p:cNvPr>
          <p:cNvPicPr>
            <a:picLocks noChangeAspect="1"/>
          </p:cNvPicPr>
          <p:nvPr/>
        </p:nvPicPr>
        <p:blipFill>
          <a:blip r:embed="rId4"/>
          <a:stretch>
            <a:fillRect/>
          </a:stretch>
        </p:blipFill>
        <p:spPr>
          <a:xfrm>
            <a:off x="0" y="3388496"/>
            <a:ext cx="6077243" cy="3454116"/>
          </a:xfrm>
          <a:prstGeom prst="rect">
            <a:avLst/>
          </a:prstGeom>
        </p:spPr>
      </p:pic>
    </p:spTree>
    <p:extLst>
      <p:ext uri="{BB962C8B-B14F-4D97-AF65-F5344CB8AC3E}">
        <p14:creationId xmlns:p14="http://schemas.microsoft.com/office/powerpoint/2010/main" val="17888353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05E12-51BB-4F20-A918-9C4C92394E9A}"/>
              </a:ext>
            </a:extLst>
          </p:cNvPr>
          <p:cNvSpPr>
            <a:spLocks noGrp="1"/>
          </p:cNvSpPr>
          <p:nvPr>
            <p:ph type="title"/>
          </p:nvPr>
        </p:nvSpPr>
        <p:spPr/>
        <p:txBody>
          <a:bodyPr/>
          <a:lstStyle/>
          <a:p>
            <a:r>
              <a:rPr lang="en-US" dirty="0"/>
              <a:t>Experiment Setup</a:t>
            </a:r>
          </a:p>
        </p:txBody>
      </p:sp>
      <p:sp>
        <p:nvSpPr>
          <p:cNvPr id="3" name="Content Placeholder 2">
            <a:extLst>
              <a:ext uri="{FF2B5EF4-FFF2-40B4-BE49-F238E27FC236}">
                <a16:creationId xmlns:a16="http://schemas.microsoft.com/office/drawing/2014/main" id="{D7E71534-151D-4F1E-8062-A0F66A530E9C}"/>
              </a:ext>
            </a:extLst>
          </p:cNvPr>
          <p:cNvSpPr>
            <a:spLocks noGrp="1"/>
          </p:cNvSpPr>
          <p:nvPr>
            <p:ph idx="1"/>
          </p:nvPr>
        </p:nvSpPr>
        <p:spPr>
          <a:xfrm>
            <a:off x="1103312" y="2052918"/>
            <a:ext cx="8946541" cy="4383051"/>
          </a:xfrm>
        </p:spPr>
        <p:txBody>
          <a:bodyPr>
            <a:normAutofit fontScale="85000" lnSpcReduction="20000"/>
          </a:bodyPr>
          <a:lstStyle/>
          <a:p>
            <a:r>
              <a:rPr lang="en-US" dirty="0"/>
              <a:t>DirectX 12 Graphics API</a:t>
            </a:r>
          </a:p>
          <a:p>
            <a:r>
              <a:rPr lang="en-US" dirty="0"/>
              <a:t>Targeted for Windows 10</a:t>
            </a:r>
          </a:p>
          <a:p>
            <a:r>
              <a:rPr lang="en-US" dirty="0"/>
              <a:t>NVidia GeForce GTX Titan X was used for all experiments (complements of NVidia)</a:t>
            </a:r>
          </a:p>
          <a:p>
            <a:r>
              <a:rPr lang="en-US" dirty="0"/>
              <a:t>Scenes used</a:t>
            </a:r>
          </a:p>
          <a:p>
            <a:pPr lvl="1"/>
            <a:r>
              <a:rPr lang="en-US" dirty="0" err="1"/>
              <a:t>Sponza</a:t>
            </a:r>
            <a:r>
              <a:rPr lang="en-US" dirty="0"/>
              <a:t> atrium (Crytek, 2010)</a:t>
            </a:r>
          </a:p>
          <a:p>
            <a:pPr lvl="1"/>
            <a:r>
              <a:rPr lang="en-US" dirty="0"/>
              <a:t>San Miguel hacienda (McGuire, 2011)</a:t>
            </a:r>
          </a:p>
          <a:p>
            <a:r>
              <a:rPr lang="en-US" dirty="0"/>
              <a:t>Tested Algorithms</a:t>
            </a:r>
          </a:p>
          <a:p>
            <a:pPr lvl="1"/>
            <a:r>
              <a:rPr lang="en-US" dirty="0"/>
              <a:t>Forward Rendering</a:t>
            </a:r>
          </a:p>
          <a:p>
            <a:pPr lvl="1"/>
            <a:r>
              <a:rPr lang="en-US" dirty="0"/>
              <a:t>Tiled Forward Shading</a:t>
            </a:r>
          </a:p>
          <a:p>
            <a:pPr lvl="1"/>
            <a:r>
              <a:rPr lang="en-US" dirty="0"/>
              <a:t>Volume Tiled Forward Shading</a:t>
            </a:r>
          </a:p>
          <a:p>
            <a:pPr lvl="1"/>
            <a:r>
              <a:rPr lang="en-US" dirty="0"/>
              <a:t>Volume Tiled Forward Shading with BVH</a:t>
            </a:r>
          </a:p>
          <a:p>
            <a:r>
              <a:rPr lang="en-US" dirty="0"/>
              <a:t>Captured using GPU timestamp queries</a:t>
            </a:r>
          </a:p>
          <a:p>
            <a:r>
              <a:rPr lang="en-US" dirty="0"/>
              <a:t>All times reported in milliseconds (</a:t>
            </a:r>
            <a:r>
              <a:rPr lang="en-US" dirty="0" err="1"/>
              <a:t>ms</a:t>
            </a:r>
            <a:r>
              <a:rPr lang="en-US" dirty="0"/>
              <a:t>)</a:t>
            </a:r>
          </a:p>
          <a:p>
            <a:endParaRPr lang="en-US" dirty="0"/>
          </a:p>
        </p:txBody>
      </p:sp>
      <p:pic>
        <p:nvPicPr>
          <p:cNvPr id="1026" name="Picture 2" descr="Image result for NVidia GTX Titan X">
            <a:extLst>
              <a:ext uri="{FF2B5EF4-FFF2-40B4-BE49-F238E27FC236}">
                <a16:creationId xmlns:a16="http://schemas.microsoft.com/office/drawing/2014/main" id="{07CC4C20-2DB8-4C5D-844B-FD631CB2E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9079" y="4540641"/>
            <a:ext cx="4695825" cy="2095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9146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23EE5-26B8-489F-8944-CE1F25AACA5A}"/>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C65364E9-D278-4D8F-9ADE-846171B3E4EE}"/>
              </a:ext>
            </a:extLst>
          </p:cNvPr>
          <p:cNvSpPr>
            <a:spLocks noGrp="1"/>
          </p:cNvSpPr>
          <p:nvPr>
            <p:ph idx="1"/>
          </p:nvPr>
        </p:nvSpPr>
        <p:spPr/>
        <p:txBody>
          <a:bodyPr/>
          <a:lstStyle/>
          <a:p>
            <a:r>
              <a:rPr lang="en-US" dirty="0"/>
              <a:t>Forward Rendering (FR)</a:t>
            </a:r>
          </a:p>
          <a:p>
            <a:r>
              <a:rPr lang="en-US" dirty="0"/>
              <a:t>Tiled Forward Shading (TFS)</a:t>
            </a:r>
          </a:p>
          <a:p>
            <a:r>
              <a:rPr lang="en-US" dirty="0"/>
              <a:t>Volume Tiled Forward Shading (VTFS)</a:t>
            </a:r>
          </a:p>
          <a:p>
            <a:r>
              <a:rPr lang="en-US" dirty="0"/>
              <a:t>Volume Tiled Forward Shading with BVH (VTFSBVH)</a:t>
            </a:r>
          </a:p>
          <a:p>
            <a:r>
              <a:rPr lang="en-US" dirty="0"/>
              <a:t>Comparison</a:t>
            </a:r>
          </a:p>
        </p:txBody>
      </p:sp>
    </p:spTree>
    <p:extLst>
      <p:ext uri="{BB962C8B-B14F-4D97-AF65-F5344CB8AC3E}">
        <p14:creationId xmlns:p14="http://schemas.microsoft.com/office/powerpoint/2010/main" val="14800423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779E3-A87D-4EA3-AD9E-34F79E605E3F}"/>
              </a:ext>
            </a:extLst>
          </p:cNvPr>
          <p:cNvSpPr>
            <a:spLocks noGrp="1"/>
          </p:cNvSpPr>
          <p:nvPr>
            <p:ph type="title"/>
          </p:nvPr>
        </p:nvSpPr>
        <p:spPr/>
        <p:txBody>
          <a:bodyPr/>
          <a:lstStyle/>
          <a:p>
            <a:r>
              <a:rPr lang="en-US" dirty="0"/>
              <a:t>Forward Rendering (</a:t>
            </a:r>
            <a:r>
              <a:rPr lang="en-US" dirty="0" err="1"/>
              <a:t>Sponza</a:t>
            </a:r>
            <a:r>
              <a:rPr lang="en-US" dirty="0"/>
              <a:t>)</a:t>
            </a:r>
          </a:p>
        </p:txBody>
      </p:sp>
      <p:pic>
        <p:nvPicPr>
          <p:cNvPr id="6" name="Content Placeholder 5">
            <a:extLst>
              <a:ext uri="{FF2B5EF4-FFF2-40B4-BE49-F238E27FC236}">
                <a16:creationId xmlns:a16="http://schemas.microsoft.com/office/drawing/2014/main" id="{16844AB8-D38C-40AD-90E2-1B54F33BFBD7}"/>
              </a:ext>
            </a:extLst>
          </p:cNvPr>
          <p:cNvPicPr>
            <a:picLocks noGrp="1" noChangeAspect="1"/>
          </p:cNvPicPr>
          <p:nvPr>
            <p:ph idx="1"/>
          </p:nvPr>
        </p:nvPicPr>
        <p:blipFill>
          <a:blip r:embed="rId3"/>
          <a:stretch>
            <a:fillRect/>
          </a:stretch>
        </p:blipFill>
        <p:spPr>
          <a:xfrm>
            <a:off x="2333031" y="2052638"/>
            <a:ext cx="6487713" cy="4195762"/>
          </a:xfrm>
          <a:prstGeom prst="rect">
            <a:avLst/>
          </a:prstGeom>
        </p:spPr>
      </p:pic>
    </p:spTree>
    <p:extLst>
      <p:ext uri="{BB962C8B-B14F-4D97-AF65-F5344CB8AC3E}">
        <p14:creationId xmlns:p14="http://schemas.microsoft.com/office/powerpoint/2010/main" val="29252950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8BD9C-EF05-432A-9CEA-303170B5819E}"/>
              </a:ext>
            </a:extLst>
          </p:cNvPr>
          <p:cNvSpPr>
            <a:spLocks noGrp="1"/>
          </p:cNvSpPr>
          <p:nvPr>
            <p:ph type="title"/>
          </p:nvPr>
        </p:nvSpPr>
        <p:spPr/>
        <p:txBody>
          <a:bodyPr/>
          <a:lstStyle/>
          <a:p>
            <a:r>
              <a:rPr lang="en-US" dirty="0"/>
              <a:t>Forward Rendering (San Miguel)</a:t>
            </a:r>
          </a:p>
        </p:txBody>
      </p:sp>
      <p:pic>
        <p:nvPicPr>
          <p:cNvPr id="4" name="Content Placeholder 3">
            <a:extLst>
              <a:ext uri="{FF2B5EF4-FFF2-40B4-BE49-F238E27FC236}">
                <a16:creationId xmlns:a16="http://schemas.microsoft.com/office/drawing/2014/main" id="{CCE74CCF-E49A-4975-A7C0-6A26389DF5D1}"/>
              </a:ext>
            </a:extLst>
          </p:cNvPr>
          <p:cNvPicPr>
            <a:picLocks noGrp="1" noChangeAspect="1"/>
          </p:cNvPicPr>
          <p:nvPr>
            <p:ph idx="1"/>
          </p:nvPr>
        </p:nvPicPr>
        <p:blipFill>
          <a:blip r:embed="rId3"/>
          <a:stretch>
            <a:fillRect/>
          </a:stretch>
        </p:blipFill>
        <p:spPr>
          <a:xfrm>
            <a:off x="2333031" y="2052638"/>
            <a:ext cx="6487713" cy="4195762"/>
          </a:xfrm>
          <a:prstGeom prst="rect">
            <a:avLst/>
          </a:prstGeom>
        </p:spPr>
      </p:pic>
    </p:spTree>
    <p:extLst>
      <p:ext uri="{BB962C8B-B14F-4D97-AF65-F5344CB8AC3E}">
        <p14:creationId xmlns:p14="http://schemas.microsoft.com/office/powerpoint/2010/main" val="1978106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ED06F-7048-4813-A654-9F2F258281D9}"/>
              </a:ext>
            </a:extLst>
          </p:cNvPr>
          <p:cNvSpPr>
            <a:spLocks noGrp="1"/>
          </p:cNvSpPr>
          <p:nvPr>
            <p:ph type="title"/>
          </p:nvPr>
        </p:nvSpPr>
        <p:spPr/>
        <p:txBody>
          <a:bodyPr/>
          <a:lstStyle/>
          <a:p>
            <a:r>
              <a:rPr lang="en-US" dirty="0"/>
              <a:t>Tiled Forward Shading (</a:t>
            </a:r>
            <a:r>
              <a:rPr lang="en-US" dirty="0" err="1"/>
              <a:t>Sponza</a:t>
            </a:r>
            <a:r>
              <a:rPr lang="en-US" dirty="0"/>
              <a:t>)</a:t>
            </a:r>
          </a:p>
        </p:txBody>
      </p:sp>
      <p:pic>
        <p:nvPicPr>
          <p:cNvPr id="4" name="Content Placeholder 3">
            <a:extLst>
              <a:ext uri="{FF2B5EF4-FFF2-40B4-BE49-F238E27FC236}">
                <a16:creationId xmlns:a16="http://schemas.microsoft.com/office/drawing/2014/main" id="{5EF30738-4277-4973-8B8E-1D0B75801C1C}"/>
              </a:ext>
            </a:extLst>
          </p:cNvPr>
          <p:cNvPicPr>
            <a:picLocks noGrp="1" noChangeAspect="1"/>
          </p:cNvPicPr>
          <p:nvPr>
            <p:ph idx="1"/>
          </p:nvPr>
        </p:nvPicPr>
        <p:blipFill>
          <a:blip r:embed="rId3"/>
          <a:stretch>
            <a:fillRect/>
          </a:stretch>
        </p:blipFill>
        <p:spPr>
          <a:xfrm>
            <a:off x="2167835" y="2052638"/>
            <a:ext cx="6818105" cy="4195762"/>
          </a:xfrm>
          <a:prstGeom prst="rect">
            <a:avLst/>
          </a:prstGeom>
        </p:spPr>
      </p:pic>
    </p:spTree>
    <p:extLst>
      <p:ext uri="{BB962C8B-B14F-4D97-AF65-F5344CB8AC3E}">
        <p14:creationId xmlns:p14="http://schemas.microsoft.com/office/powerpoint/2010/main" val="41190773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710CD3F-E4E1-4062-88E2-34DF16FEBA73}"/>
              </a:ext>
            </a:extLst>
          </p:cNvPr>
          <p:cNvSpPr>
            <a:spLocks noGrp="1"/>
          </p:cNvSpPr>
          <p:nvPr>
            <p:ph type="title"/>
          </p:nvPr>
        </p:nvSpPr>
        <p:spPr/>
        <p:txBody>
          <a:bodyPr/>
          <a:lstStyle/>
          <a:p>
            <a:r>
              <a:rPr lang="en-US" dirty="0"/>
              <a:t>VTFS (</a:t>
            </a:r>
            <a:r>
              <a:rPr lang="en-US" dirty="0" err="1"/>
              <a:t>Sponza</a:t>
            </a:r>
            <a:r>
              <a:rPr lang="en-US" dirty="0"/>
              <a:t>)</a:t>
            </a:r>
          </a:p>
        </p:txBody>
      </p:sp>
      <p:pic>
        <p:nvPicPr>
          <p:cNvPr id="7" name="Content Placeholder 6">
            <a:extLst>
              <a:ext uri="{FF2B5EF4-FFF2-40B4-BE49-F238E27FC236}">
                <a16:creationId xmlns:a16="http://schemas.microsoft.com/office/drawing/2014/main" id="{6BF59E8A-C6E9-4526-AA25-C3E01E286FA8}"/>
              </a:ext>
            </a:extLst>
          </p:cNvPr>
          <p:cNvPicPr>
            <a:picLocks noGrp="1" noChangeAspect="1"/>
          </p:cNvPicPr>
          <p:nvPr>
            <p:ph idx="1"/>
          </p:nvPr>
        </p:nvPicPr>
        <p:blipFill>
          <a:blip r:embed="rId3"/>
          <a:stretch>
            <a:fillRect/>
          </a:stretch>
        </p:blipFill>
        <p:spPr>
          <a:xfrm>
            <a:off x="2297065" y="2052638"/>
            <a:ext cx="6559646" cy="4195762"/>
          </a:xfrm>
          <a:prstGeom prst="rect">
            <a:avLst/>
          </a:prstGeom>
        </p:spPr>
      </p:pic>
    </p:spTree>
    <p:extLst>
      <p:ext uri="{BB962C8B-B14F-4D97-AF65-F5344CB8AC3E}">
        <p14:creationId xmlns:p14="http://schemas.microsoft.com/office/powerpoint/2010/main" val="14546091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F1146-4264-4C69-9D46-7B5040DAAEBC}"/>
              </a:ext>
            </a:extLst>
          </p:cNvPr>
          <p:cNvSpPr>
            <a:spLocks noGrp="1"/>
          </p:cNvSpPr>
          <p:nvPr>
            <p:ph type="title"/>
          </p:nvPr>
        </p:nvSpPr>
        <p:spPr/>
        <p:txBody>
          <a:bodyPr/>
          <a:lstStyle/>
          <a:p>
            <a:r>
              <a:rPr lang="en-US" dirty="0"/>
              <a:t>VTFS (San Miguel)</a:t>
            </a:r>
          </a:p>
        </p:txBody>
      </p:sp>
      <p:pic>
        <p:nvPicPr>
          <p:cNvPr id="4" name="Content Placeholder 3">
            <a:extLst>
              <a:ext uri="{FF2B5EF4-FFF2-40B4-BE49-F238E27FC236}">
                <a16:creationId xmlns:a16="http://schemas.microsoft.com/office/drawing/2014/main" id="{C6BCC49A-6C58-40AE-990D-B3BF33B8C21E}"/>
              </a:ext>
            </a:extLst>
          </p:cNvPr>
          <p:cNvPicPr>
            <a:picLocks noGrp="1" noChangeAspect="1"/>
          </p:cNvPicPr>
          <p:nvPr>
            <p:ph idx="1"/>
          </p:nvPr>
        </p:nvPicPr>
        <p:blipFill>
          <a:blip r:embed="rId3"/>
          <a:stretch>
            <a:fillRect/>
          </a:stretch>
        </p:blipFill>
        <p:spPr>
          <a:xfrm>
            <a:off x="2297065" y="2052638"/>
            <a:ext cx="6559646" cy="4195762"/>
          </a:xfrm>
          <a:prstGeom prst="rect">
            <a:avLst/>
          </a:prstGeom>
        </p:spPr>
      </p:pic>
    </p:spTree>
    <p:extLst>
      <p:ext uri="{BB962C8B-B14F-4D97-AF65-F5344CB8AC3E}">
        <p14:creationId xmlns:p14="http://schemas.microsoft.com/office/powerpoint/2010/main" val="4177151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6FDF-CE32-41AF-A2DA-41A9A9DCFA5F}"/>
              </a:ext>
            </a:extLst>
          </p:cNvPr>
          <p:cNvSpPr>
            <a:spLocks noGrp="1"/>
          </p:cNvSpPr>
          <p:nvPr>
            <p:ph type="title"/>
          </p:nvPr>
        </p:nvSpPr>
        <p:spPr/>
        <p:txBody>
          <a:bodyPr/>
          <a:lstStyle/>
          <a:p>
            <a:r>
              <a:rPr lang="en-US" dirty="0"/>
              <a:t>Forward Rendering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19C2100-56D8-4540-9FF6-5460CA68920E}"/>
                  </a:ext>
                </a:extLst>
              </p:cNvPr>
              <p:cNvSpPr>
                <a:spLocks noGrp="1"/>
              </p:cNvSpPr>
              <p:nvPr>
                <p:ph idx="1"/>
              </p:nvPr>
            </p:nvSpPr>
            <p:spPr>
              <a:xfrm>
                <a:off x="1103312" y="2052918"/>
                <a:ext cx="4435715" cy="4195481"/>
              </a:xfrm>
            </p:spPr>
            <p:txBody>
              <a:bodyPr>
                <a:normAutofit lnSpcReduction="10000"/>
              </a:bodyPr>
              <a:lstStyle/>
              <a:p>
                <a:r>
                  <a:rPr lang="en-US" dirty="0"/>
                  <a:t>Geometry is pushed “forward” through the rendering pipeline.</a:t>
                </a:r>
              </a:p>
              <a:p>
                <a:r>
                  <a:rPr lang="en-US" dirty="0"/>
                  <a:t>Vertex transformations, texturing &amp; lighting performed in a single pass.</a:t>
                </a:r>
              </a:p>
              <a:p>
                <a14:m>
                  <m:oMath xmlns:m="http://schemas.openxmlformats.org/officeDocument/2006/math">
                    <m:r>
                      <a:rPr lang="en-US" b="0" i="1" smtClean="0">
                        <a:latin typeface="Cambria Math" panose="02040503050406030204" pitchFamily="18" charset="0"/>
                      </a:rPr>
                      <m:t>𝑂</m:t>
                    </m:r>
                    <m:d>
                      <m:dPr>
                        <m:ctrlPr>
                          <a:rPr lang="en-US" b="0" i="1" smtClean="0">
                            <a:latin typeface="Cambria Math" panose="02040503050406030204" pitchFamily="18" charset="0"/>
                          </a:rPr>
                        </m:ctrlPr>
                      </m:dPr>
                      <m:e>
                        <m:r>
                          <a:rPr lang="en-US" b="0" i="1" smtClean="0">
                            <a:latin typeface="Cambria Math" panose="02040503050406030204" pitchFamily="18" charset="0"/>
                          </a:rPr>
                          <m:t>𝑔𝑓𝑙</m:t>
                        </m:r>
                      </m:e>
                    </m:d>
                  </m:oMath>
                </a14:m>
                <a:r>
                  <a:rPr lang="en-US" dirty="0"/>
                  <a:t> runtime where:</a:t>
                </a:r>
              </a:p>
              <a:p>
                <a:pPr lvl="1"/>
                <a14:m>
                  <m:oMath xmlns:m="http://schemas.openxmlformats.org/officeDocument/2006/math">
                    <m:r>
                      <a:rPr lang="en-US" b="0" i="1" smtClean="0">
                        <a:latin typeface="Cambria Math" panose="02040503050406030204" pitchFamily="18" charset="0"/>
                      </a:rPr>
                      <m:t>𝑔</m:t>
                    </m:r>
                  </m:oMath>
                </a14:m>
                <a:r>
                  <a:rPr lang="en-US" dirty="0"/>
                  <a:t> is the number of geometric objects to render</a:t>
                </a:r>
              </a:p>
              <a:p>
                <a:pPr lvl="1"/>
                <a14:m>
                  <m:oMath xmlns:m="http://schemas.openxmlformats.org/officeDocument/2006/math">
                    <m:r>
                      <a:rPr lang="en-US" b="0" i="1" smtClean="0">
                        <a:latin typeface="Cambria Math" panose="02040503050406030204" pitchFamily="18" charset="0"/>
                      </a:rPr>
                      <m:t>𝑓</m:t>
                    </m:r>
                  </m:oMath>
                </a14:m>
                <a:r>
                  <a:rPr lang="en-US" dirty="0"/>
                  <a:t> is the number of fragments that are shaded</a:t>
                </a:r>
              </a:p>
              <a:p>
                <a:pPr lvl="1"/>
                <a14:m>
                  <m:oMath xmlns:m="http://schemas.openxmlformats.org/officeDocument/2006/math">
                    <m:r>
                      <a:rPr lang="en-US" b="0" i="1" smtClean="0">
                        <a:latin typeface="Cambria Math" panose="02040503050406030204" pitchFamily="18" charset="0"/>
                      </a:rPr>
                      <m:t>𝑙</m:t>
                    </m:r>
                  </m:oMath>
                </a14:m>
                <a:r>
                  <a:rPr lang="en-US" dirty="0"/>
                  <a:t> is the number of lights in the scene</a:t>
                </a:r>
              </a:p>
            </p:txBody>
          </p:sp>
        </mc:Choice>
        <mc:Fallback>
          <p:sp>
            <p:nvSpPr>
              <p:cNvPr id="3" name="Content Placeholder 2">
                <a:extLst>
                  <a:ext uri="{FF2B5EF4-FFF2-40B4-BE49-F238E27FC236}">
                    <a16:creationId xmlns:a16="http://schemas.microsoft.com/office/drawing/2014/main" id="{719C2100-56D8-4540-9FF6-5460CA68920E}"/>
                  </a:ext>
                </a:extLst>
              </p:cNvPr>
              <p:cNvSpPr>
                <a:spLocks noGrp="1" noRot="1" noChangeAspect="1" noMove="1" noResize="1" noEditPoints="1" noAdjustHandles="1" noChangeArrowheads="1" noChangeShapeType="1" noTextEdit="1"/>
              </p:cNvSpPr>
              <p:nvPr>
                <p:ph idx="1"/>
              </p:nvPr>
            </p:nvSpPr>
            <p:spPr>
              <a:xfrm>
                <a:off x="1103312" y="2052918"/>
                <a:ext cx="4435715" cy="4195481"/>
              </a:xfrm>
              <a:blipFill>
                <a:blip r:embed="rId3"/>
                <a:stretch>
                  <a:fillRect l="-687" t="-1599"/>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74311A3A-1F72-4722-8ACD-EE1073B5C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9027" y="2052918"/>
            <a:ext cx="6652973" cy="3456233"/>
          </a:xfrm>
          <a:prstGeom prst="rect">
            <a:avLst/>
          </a:prstGeom>
        </p:spPr>
      </p:pic>
    </p:spTree>
    <p:extLst>
      <p:ext uri="{BB962C8B-B14F-4D97-AF65-F5344CB8AC3E}">
        <p14:creationId xmlns:p14="http://schemas.microsoft.com/office/powerpoint/2010/main" val="38635838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28E4A-0298-4826-A2F8-9D3C36DEF04F}"/>
              </a:ext>
            </a:extLst>
          </p:cNvPr>
          <p:cNvSpPr>
            <a:spLocks noGrp="1"/>
          </p:cNvSpPr>
          <p:nvPr>
            <p:ph type="title"/>
          </p:nvPr>
        </p:nvSpPr>
        <p:spPr/>
        <p:txBody>
          <a:bodyPr/>
          <a:lstStyle/>
          <a:p>
            <a:r>
              <a:rPr lang="en-US" dirty="0"/>
              <a:t>VTFSBVH (</a:t>
            </a:r>
            <a:r>
              <a:rPr lang="en-US" dirty="0" err="1"/>
              <a:t>Sponza</a:t>
            </a:r>
            <a:r>
              <a:rPr lang="en-US" dirty="0"/>
              <a:t>)</a:t>
            </a:r>
          </a:p>
        </p:txBody>
      </p:sp>
      <p:pic>
        <p:nvPicPr>
          <p:cNvPr id="7" name="Content Placeholder 6">
            <a:extLst>
              <a:ext uri="{FF2B5EF4-FFF2-40B4-BE49-F238E27FC236}">
                <a16:creationId xmlns:a16="http://schemas.microsoft.com/office/drawing/2014/main" id="{20EB51B0-F7E0-4285-AC4B-D50F1FDB8153}"/>
              </a:ext>
            </a:extLst>
          </p:cNvPr>
          <p:cNvPicPr>
            <a:picLocks noGrp="1" noChangeAspect="1"/>
          </p:cNvPicPr>
          <p:nvPr>
            <p:ph idx="1"/>
          </p:nvPr>
        </p:nvPicPr>
        <p:blipFill>
          <a:blip r:embed="rId3"/>
          <a:stretch>
            <a:fillRect/>
          </a:stretch>
        </p:blipFill>
        <p:spPr>
          <a:xfrm>
            <a:off x="2282020" y="2052638"/>
            <a:ext cx="6589736" cy="4195762"/>
          </a:xfrm>
          <a:prstGeom prst="rect">
            <a:avLst/>
          </a:prstGeom>
        </p:spPr>
      </p:pic>
    </p:spTree>
    <p:extLst>
      <p:ext uri="{BB962C8B-B14F-4D97-AF65-F5344CB8AC3E}">
        <p14:creationId xmlns:p14="http://schemas.microsoft.com/office/powerpoint/2010/main" val="10755595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5F59D-323B-489A-96B3-105BC74A3E2C}"/>
              </a:ext>
            </a:extLst>
          </p:cNvPr>
          <p:cNvSpPr>
            <a:spLocks noGrp="1"/>
          </p:cNvSpPr>
          <p:nvPr>
            <p:ph type="title"/>
          </p:nvPr>
        </p:nvSpPr>
        <p:spPr/>
        <p:txBody>
          <a:bodyPr/>
          <a:lstStyle/>
          <a:p>
            <a:r>
              <a:rPr lang="en-US" dirty="0"/>
              <a:t>VTFSBVH (San </a:t>
            </a:r>
            <a:r>
              <a:rPr lang="en-US" dirty="0" err="1"/>
              <a:t>Migule</a:t>
            </a:r>
            <a:r>
              <a:rPr lang="en-US" dirty="0"/>
              <a:t>)</a:t>
            </a:r>
          </a:p>
        </p:txBody>
      </p:sp>
      <p:pic>
        <p:nvPicPr>
          <p:cNvPr id="4" name="Content Placeholder 3">
            <a:extLst>
              <a:ext uri="{FF2B5EF4-FFF2-40B4-BE49-F238E27FC236}">
                <a16:creationId xmlns:a16="http://schemas.microsoft.com/office/drawing/2014/main" id="{D17FA5E4-F263-49EB-A3A7-9B2EA9668098}"/>
              </a:ext>
            </a:extLst>
          </p:cNvPr>
          <p:cNvPicPr>
            <a:picLocks noGrp="1" noChangeAspect="1"/>
          </p:cNvPicPr>
          <p:nvPr>
            <p:ph idx="1"/>
          </p:nvPr>
        </p:nvPicPr>
        <p:blipFill>
          <a:blip r:embed="rId3"/>
          <a:stretch>
            <a:fillRect/>
          </a:stretch>
        </p:blipFill>
        <p:spPr>
          <a:xfrm>
            <a:off x="2542415" y="2052638"/>
            <a:ext cx="6068946" cy="4195762"/>
          </a:xfrm>
          <a:prstGeom prst="rect">
            <a:avLst/>
          </a:prstGeom>
        </p:spPr>
      </p:pic>
    </p:spTree>
    <p:extLst>
      <p:ext uri="{BB962C8B-B14F-4D97-AF65-F5344CB8AC3E}">
        <p14:creationId xmlns:p14="http://schemas.microsoft.com/office/powerpoint/2010/main" val="20685676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21938-20F2-4477-A03A-9513F9781C9F}"/>
              </a:ext>
            </a:extLst>
          </p:cNvPr>
          <p:cNvSpPr>
            <a:spLocks noGrp="1"/>
          </p:cNvSpPr>
          <p:nvPr>
            <p:ph type="title"/>
          </p:nvPr>
        </p:nvSpPr>
        <p:spPr/>
        <p:txBody>
          <a:bodyPr/>
          <a:lstStyle/>
          <a:p>
            <a:r>
              <a:rPr lang="en-US" dirty="0"/>
              <a:t>Techniques Combined (</a:t>
            </a:r>
            <a:r>
              <a:rPr lang="en-US" dirty="0" err="1"/>
              <a:t>Sponza</a:t>
            </a:r>
            <a:r>
              <a:rPr lang="en-US" dirty="0"/>
              <a:t>)</a:t>
            </a:r>
          </a:p>
        </p:txBody>
      </p:sp>
      <p:pic>
        <p:nvPicPr>
          <p:cNvPr id="10" name="Content Placeholder 9">
            <a:extLst>
              <a:ext uri="{FF2B5EF4-FFF2-40B4-BE49-F238E27FC236}">
                <a16:creationId xmlns:a16="http://schemas.microsoft.com/office/drawing/2014/main" id="{C1B09F9A-6D4B-4CB9-9B3B-A9470B0E8DC4}"/>
              </a:ext>
            </a:extLst>
          </p:cNvPr>
          <p:cNvPicPr>
            <a:picLocks noGrp="1" noChangeAspect="1"/>
          </p:cNvPicPr>
          <p:nvPr>
            <p:ph idx="1"/>
          </p:nvPr>
        </p:nvPicPr>
        <p:blipFill>
          <a:blip r:embed="rId3"/>
          <a:stretch>
            <a:fillRect/>
          </a:stretch>
        </p:blipFill>
        <p:spPr>
          <a:xfrm>
            <a:off x="2484039" y="2052638"/>
            <a:ext cx="6185698" cy="4195762"/>
          </a:xfrm>
          <a:prstGeom prst="rect">
            <a:avLst/>
          </a:prstGeom>
        </p:spPr>
      </p:pic>
    </p:spTree>
    <p:extLst>
      <p:ext uri="{BB962C8B-B14F-4D97-AF65-F5344CB8AC3E}">
        <p14:creationId xmlns:p14="http://schemas.microsoft.com/office/powerpoint/2010/main" val="32194745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E3EF-AC42-4C03-889E-CADE66815085}"/>
              </a:ext>
            </a:extLst>
          </p:cNvPr>
          <p:cNvSpPr>
            <a:spLocks noGrp="1"/>
          </p:cNvSpPr>
          <p:nvPr>
            <p:ph type="title"/>
          </p:nvPr>
        </p:nvSpPr>
        <p:spPr/>
        <p:txBody>
          <a:bodyPr/>
          <a:lstStyle/>
          <a:p>
            <a:r>
              <a:rPr lang="en-US" dirty="0"/>
              <a:t>Techniques Combined (San Miguel)</a:t>
            </a:r>
          </a:p>
        </p:txBody>
      </p:sp>
      <p:pic>
        <p:nvPicPr>
          <p:cNvPr id="4" name="Content Placeholder 3">
            <a:extLst>
              <a:ext uri="{FF2B5EF4-FFF2-40B4-BE49-F238E27FC236}">
                <a16:creationId xmlns:a16="http://schemas.microsoft.com/office/drawing/2014/main" id="{0A7A09D5-CE76-4E09-B4D0-55DB0B3CE1EB}"/>
              </a:ext>
            </a:extLst>
          </p:cNvPr>
          <p:cNvPicPr>
            <a:picLocks noGrp="1" noChangeAspect="1"/>
          </p:cNvPicPr>
          <p:nvPr>
            <p:ph idx="1"/>
          </p:nvPr>
        </p:nvPicPr>
        <p:blipFill>
          <a:blip r:embed="rId3"/>
          <a:stretch>
            <a:fillRect/>
          </a:stretch>
        </p:blipFill>
        <p:spPr>
          <a:xfrm>
            <a:off x="2484039" y="2052638"/>
            <a:ext cx="6185698" cy="4195762"/>
          </a:xfrm>
          <a:prstGeom prst="rect">
            <a:avLst/>
          </a:prstGeom>
        </p:spPr>
      </p:pic>
    </p:spTree>
    <p:extLst>
      <p:ext uri="{BB962C8B-B14F-4D97-AF65-F5344CB8AC3E}">
        <p14:creationId xmlns:p14="http://schemas.microsoft.com/office/powerpoint/2010/main" val="2037289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34B47-1956-428C-A148-CF50B8BECF14}"/>
              </a:ext>
            </a:extLst>
          </p:cNvPr>
          <p:cNvSpPr>
            <a:spLocks noGrp="1"/>
          </p:cNvSpPr>
          <p:nvPr>
            <p:ph type="title"/>
          </p:nvPr>
        </p:nvSpPr>
        <p:spPr/>
        <p:txBody>
          <a:bodyPr/>
          <a:lstStyle/>
          <a:p>
            <a:r>
              <a:rPr lang="en-US" dirty="0"/>
              <a:t>Known Issues</a:t>
            </a:r>
          </a:p>
        </p:txBody>
      </p:sp>
      <p:sp>
        <p:nvSpPr>
          <p:cNvPr id="3" name="Content Placeholder 2">
            <a:extLst>
              <a:ext uri="{FF2B5EF4-FFF2-40B4-BE49-F238E27FC236}">
                <a16:creationId xmlns:a16="http://schemas.microsoft.com/office/drawing/2014/main" id="{BE7A97B5-DBE7-4BC9-B53B-BC6666F734FB}"/>
              </a:ext>
            </a:extLst>
          </p:cNvPr>
          <p:cNvSpPr>
            <a:spLocks noGrp="1"/>
          </p:cNvSpPr>
          <p:nvPr>
            <p:ph idx="1"/>
          </p:nvPr>
        </p:nvSpPr>
        <p:spPr/>
        <p:txBody>
          <a:bodyPr/>
          <a:lstStyle/>
          <a:p>
            <a:r>
              <a:rPr lang="en-US" dirty="0"/>
              <a:t>Reducing Draw Calls</a:t>
            </a:r>
          </a:p>
          <a:p>
            <a:r>
              <a:rPr lang="en-US" dirty="0"/>
              <a:t>Self-Similar Volume Tiles</a:t>
            </a:r>
          </a:p>
          <a:p>
            <a:endParaRPr lang="en-US" dirty="0"/>
          </a:p>
        </p:txBody>
      </p:sp>
    </p:spTree>
    <p:extLst>
      <p:ext uri="{BB962C8B-B14F-4D97-AF65-F5344CB8AC3E}">
        <p14:creationId xmlns:p14="http://schemas.microsoft.com/office/powerpoint/2010/main" val="3174379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C9B39-742A-46DE-8639-95AD9C92F23A}"/>
              </a:ext>
            </a:extLst>
          </p:cNvPr>
          <p:cNvSpPr>
            <a:spLocks noGrp="1"/>
          </p:cNvSpPr>
          <p:nvPr>
            <p:ph type="title"/>
          </p:nvPr>
        </p:nvSpPr>
        <p:spPr/>
        <p:txBody>
          <a:bodyPr/>
          <a:lstStyle/>
          <a:p>
            <a:r>
              <a:rPr lang="en-US" dirty="0"/>
              <a:t>Reducing Draw Calls</a:t>
            </a:r>
          </a:p>
        </p:txBody>
      </p:sp>
      <p:sp>
        <p:nvSpPr>
          <p:cNvPr id="3" name="Content Placeholder 2">
            <a:extLst>
              <a:ext uri="{FF2B5EF4-FFF2-40B4-BE49-F238E27FC236}">
                <a16:creationId xmlns:a16="http://schemas.microsoft.com/office/drawing/2014/main" id="{0B916B60-CCD0-49DA-8FDD-8FB6C0650853}"/>
              </a:ext>
            </a:extLst>
          </p:cNvPr>
          <p:cNvSpPr>
            <a:spLocks noGrp="1"/>
          </p:cNvSpPr>
          <p:nvPr>
            <p:ph idx="1"/>
          </p:nvPr>
        </p:nvSpPr>
        <p:spPr/>
        <p:txBody>
          <a:bodyPr/>
          <a:lstStyle/>
          <a:p>
            <a:r>
              <a:rPr lang="en-US" dirty="0"/>
              <a:t>Volume Tiled Forward Shading requires several render passes</a:t>
            </a:r>
          </a:p>
          <a:p>
            <a:pPr lvl="1"/>
            <a:r>
              <a:rPr lang="en-US" dirty="0"/>
              <a:t>3 x opaque objects (Depth pre-pass, mark active tiles, shading)</a:t>
            </a:r>
          </a:p>
          <a:p>
            <a:pPr lvl="1"/>
            <a:r>
              <a:rPr lang="en-US" dirty="0"/>
              <a:t>2 x transparent objects (mark active tiles, shading)</a:t>
            </a:r>
          </a:p>
          <a:p>
            <a:r>
              <a:rPr lang="en-US" dirty="0"/>
              <a:t>API overhead can be mitigated using indirect draw</a:t>
            </a:r>
          </a:p>
          <a:p>
            <a:r>
              <a:rPr lang="en-US" dirty="0"/>
              <a:t>Vertex feedback buffers can be used to avoid expensive animation and tessellation stages</a:t>
            </a:r>
          </a:p>
          <a:p>
            <a:endParaRPr lang="en-US" dirty="0"/>
          </a:p>
        </p:txBody>
      </p:sp>
    </p:spTree>
    <p:extLst>
      <p:ext uri="{BB962C8B-B14F-4D97-AF65-F5344CB8AC3E}">
        <p14:creationId xmlns:p14="http://schemas.microsoft.com/office/powerpoint/2010/main" val="21293220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E8F4B-EC94-4C29-B52B-3FF94882FF54}"/>
              </a:ext>
            </a:extLst>
          </p:cNvPr>
          <p:cNvSpPr>
            <a:spLocks noGrp="1"/>
          </p:cNvSpPr>
          <p:nvPr>
            <p:ph type="title"/>
          </p:nvPr>
        </p:nvSpPr>
        <p:spPr/>
        <p:txBody>
          <a:bodyPr/>
          <a:lstStyle/>
          <a:p>
            <a:r>
              <a:rPr lang="en-US" dirty="0"/>
              <a:t>Self-Similar Volume Tiles</a:t>
            </a:r>
          </a:p>
        </p:txBody>
      </p:sp>
      <p:sp>
        <p:nvSpPr>
          <p:cNvPr id="3" name="Content Placeholder 2">
            <a:extLst>
              <a:ext uri="{FF2B5EF4-FFF2-40B4-BE49-F238E27FC236}">
                <a16:creationId xmlns:a16="http://schemas.microsoft.com/office/drawing/2014/main" id="{D4A7B741-B6CD-4441-8CD0-C76761A67F6A}"/>
              </a:ext>
            </a:extLst>
          </p:cNvPr>
          <p:cNvSpPr>
            <a:spLocks noGrp="1"/>
          </p:cNvSpPr>
          <p:nvPr>
            <p:ph idx="1"/>
          </p:nvPr>
        </p:nvSpPr>
        <p:spPr/>
        <p:txBody>
          <a:bodyPr/>
          <a:lstStyle/>
          <a:p>
            <a:r>
              <a:rPr lang="en-US" dirty="0"/>
              <a:t>Volume tiles close to the camera are relatively small</a:t>
            </a:r>
          </a:p>
          <a:p>
            <a:r>
              <a:rPr lang="en-US" dirty="0"/>
              <a:t>Volume tiles further away become larger </a:t>
            </a:r>
          </a:p>
          <a:p>
            <a:r>
              <a:rPr lang="en-US" dirty="0"/>
              <a:t>This is done to make tiles as</a:t>
            </a:r>
            <a:br>
              <a:rPr lang="en-US" dirty="0"/>
            </a:br>
            <a:r>
              <a:rPr lang="en-US" dirty="0"/>
              <a:t>cubic as possible but results</a:t>
            </a:r>
            <a:br>
              <a:rPr lang="en-US" dirty="0"/>
            </a:br>
            <a:r>
              <a:rPr lang="en-US" dirty="0"/>
              <a:t>in larger volume tiles covering</a:t>
            </a:r>
            <a:br>
              <a:rPr lang="en-US" dirty="0"/>
            </a:br>
            <a:r>
              <a:rPr lang="en-US" dirty="0"/>
              <a:t>many lights</a:t>
            </a:r>
          </a:p>
          <a:p>
            <a:r>
              <a:rPr lang="en-US" dirty="0"/>
              <a:t>May improve culling if the </a:t>
            </a:r>
            <a:br>
              <a:rPr lang="en-US" dirty="0"/>
            </a:br>
            <a:r>
              <a:rPr lang="en-US" dirty="0"/>
              <a:t>min/max bounds of visible </a:t>
            </a:r>
            <a:br>
              <a:rPr lang="en-US" dirty="0"/>
            </a:br>
            <a:r>
              <a:rPr lang="en-US" dirty="0"/>
              <a:t>samples are used to reduce </a:t>
            </a:r>
            <a:br>
              <a:rPr lang="en-US" dirty="0"/>
            </a:br>
            <a:r>
              <a:rPr lang="en-US" dirty="0"/>
              <a:t>the size of the volume tile</a:t>
            </a:r>
          </a:p>
        </p:txBody>
      </p:sp>
      <p:pic>
        <p:nvPicPr>
          <p:cNvPr id="9" name="Picture 8">
            <a:extLst>
              <a:ext uri="{FF2B5EF4-FFF2-40B4-BE49-F238E27FC236}">
                <a16:creationId xmlns:a16="http://schemas.microsoft.com/office/drawing/2014/main" id="{19B8A2D0-A5C5-4BE3-B187-7B6656633C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8012" y="2923882"/>
            <a:ext cx="6993988" cy="3934118"/>
          </a:xfrm>
          <a:prstGeom prst="rect">
            <a:avLst/>
          </a:prstGeom>
        </p:spPr>
      </p:pic>
    </p:spTree>
    <p:extLst>
      <p:ext uri="{BB962C8B-B14F-4D97-AF65-F5344CB8AC3E}">
        <p14:creationId xmlns:p14="http://schemas.microsoft.com/office/powerpoint/2010/main" val="35503267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C920B-492D-450F-BAB5-A7EDE2F467AF}"/>
              </a:ext>
            </a:extLst>
          </p:cNvPr>
          <p:cNvSpPr>
            <a:spLocks noGrp="1"/>
          </p:cNvSpPr>
          <p:nvPr>
            <p:ph type="title"/>
          </p:nvPr>
        </p:nvSpPr>
        <p:spPr/>
        <p:txBody>
          <a:bodyPr/>
          <a:lstStyle/>
          <a:p>
            <a:r>
              <a:rPr lang="en-US" dirty="0"/>
              <a:t>Improved Sorting</a:t>
            </a:r>
          </a:p>
        </p:txBody>
      </p:sp>
      <p:sp>
        <p:nvSpPr>
          <p:cNvPr id="3" name="Content Placeholder 2">
            <a:extLst>
              <a:ext uri="{FF2B5EF4-FFF2-40B4-BE49-F238E27FC236}">
                <a16:creationId xmlns:a16="http://schemas.microsoft.com/office/drawing/2014/main" id="{BE8F4B88-A290-4479-AB8D-2AB40AA7EDCC}"/>
              </a:ext>
            </a:extLst>
          </p:cNvPr>
          <p:cNvSpPr>
            <a:spLocks noGrp="1"/>
          </p:cNvSpPr>
          <p:nvPr>
            <p:ph idx="1"/>
          </p:nvPr>
        </p:nvSpPr>
        <p:spPr/>
        <p:txBody>
          <a:bodyPr/>
          <a:lstStyle/>
          <a:p>
            <a:r>
              <a:rPr lang="en-US" dirty="0"/>
              <a:t>Sorting is the bottleneck of the technique</a:t>
            </a:r>
          </a:p>
          <a:p>
            <a:r>
              <a:rPr lang="en-US" dirty="0"/>
              <a:t>Difficult to solve the sorting problem efficiently</a:t>
            </a:r>
          </a:p>
          <a:p>
            <a:r>
              <a:rPr lang="en-US" dirty="0"/>
              <a:t>May try to experiment with different sorting techniques on the GPU</a:t>
            </a:r>
          </a:p>
          <a:p>
            <a:pPr lvl="1"/>
            <a:r>
              <a:rPr lang="en-US" dirty="0"/>
              <a:t>Maybe Merge sort alone will work better than Radix sort (if done properly)</a:t>
            </a:r>
          </a:p>
          <a:p>
            <a:endParaRPr lang="en-US" dirty="0"/>
          </a:p>
        </p:txBody>
      </p:sp>
    </p:spTree>
    <p:extLst>
      <p:ext uri="{BB962C8B-B14F-4D97-AF65-F5344CB8AC3E}">
        <p14:creationId xmlns:p14="http://schemas.microsoft.com/office/powerpoint/2010/main" val="4621495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EB0F-E4AE-48AC-9732-48CBA08468D8}"/>
              </a:ext>
            </a:extLst>
          </p:cNvPr>
          <p:cNvSpPr>
            <a:spLocks noGrp="1"/>
          </p:cNvSpPr>
          <p:nvPr>
            <p:ph type="title"/>
          </p:nvPr>
        </p:nvSpPr>
        <p:spPr/>
        <p:txBody>
          <a:bodyPr/>
          <a:lstStyle/>
          <a:p>
            <a:r>
              <a:rPr lang="en-US" dirty="0"/>
              <a:t>Conclusion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756FFFB-401B-4D56-B16E-F2A21934DCFE}"/>
                  </a:ext>
                </a:extLst>
              </p:cNvPr>
              <p:cNvSpPr>
                <a:spLocks noGrp="1"/>
              </p:cNvSpPr>
              <p:nvPr>
                <p:ph idx="1"/>
              </p:nvPr>
            </p:nvSpPr>
            <p:spPr/>
            <p:txBody>
              <a:bodyPr/>
              <a:lstStyle/>
              <a:p>
                <a:r>
                  <a:rPr lang="en-US" dirty="0"/>
                  <a:t>Volume Tiled Forward Shading performs better than Tiled Forward Shading when more than 16,384 lights are active in the scene</a:t>
                </a:r>
              </a:p>
              <a:p>
                <a:r>
                  <a:rPr lang="en-US" dirty="0"/>
                  <a:t>Can handle 4 M active lights (with a constant light distribution of </a:t>
                </a:r>
                <a14:m>
                  <m:oMath xmlns:m="http://schemas.openxmlformats.org/officeDocument/2006/math">
                    <m:r>
                      <a:rPr lang="en-US" b="0" i="1" smtClean="0">
                        <a:latin typeface="Cambria Math" panose="02040503050406030204" pitchFamily="18" charset="0"/>
                      </a:rPr>
                      <m:t>1 </m:t>
                    </m:r>
                    <m:r>
                      <a:rPr lang="en-US" b="0" i="1" smtClean="0">
                        <a:latin typeface="Cambria Math" panose="02040503050406030204" pitchFamily="18" charset="0"/>
                      </a:rPr>
                      <m:t>𝑙𝑖𝑔h𝑡</m:t>
                    </m:r>
                    <m:r>
                      <a:rPr lang="en-US" b="0" i="1" smtClean="0">
                        <a:latin typeface="Cambria Math" panose="02040503050406030204" pitchFamily="18" charset="0"/>
                      </a:rPr>
                      <m:t>/</m:t>
                    </m:r>
                    <m:r>
                      <a:rPr lang="en-US" b="0" i="1" smtClean="0">
                        <a:latin typeface="Cambria Math" panose="02040503050406030204" pitchFamily="18" charset="0"/>
                      </a:rPr>
                      <m:t>𝑢𝑛𝑖</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𝑡</m:t>
                        </m:r>
                      </m:e>
                      <m:sup>
                        <m:r>
                          <a:rPr lang="en-US" b="0" i="1" smtClean="0">
                            <a:latin typeface="Cambria Math" panose="02040503050406030204" pitchFamily="18" charset="0"/>
                          </a:rPr>
                          <m:t>3</m:t>
                        </m:r>
                      </m:sup>
                    </m:sSup>
                  </m:oMath>
                </a14:m>
                <a:endParaRPr lang="en-US" dirty="0"/>
              </a:p>
              <a:p>
                <a:r>
                  <a:rPr lang="en-US" dirty="0"/>
                  <a:t>May be improved by improving sorting</a:t>
                </a:r>
              </a:p>
              <a:p>
                <a:r>
                  <a:rPr lang="en-US" dirty="0"/>
                  <a:t>Shading may be improved by limiting the volume tile AABB by the range of samples contained in the volume tile</a:t>
                </a:r>
              </a:p>
            </p:txBody>
          </p:sp>
        </mc:Choice>
        <mc:Fallback>
          <p:sp>
            <p:nvSpPr>
              <p:cNvPr id="3" name="Content Placeholder 2">
                <a:extLst>
                  <a:ext uri="{FF2B5EF4-FFF2-40B4-BE49-F238E27FC236}">
                    <a16:creationId xmlns:a16="http://schemas.microsoft.com/office/drawing/2014/main" id="{8756FFFB-401B-4D56-B16E-F2A21934DCFE}"/>
                  </a:ext>
                </a:extLst>
              </p:cNvPr>
              <p:cNvSpPr>
                <a:spLocks noGrp="1" noRot="1" noChangeAspect="1" noMove="1" noResize="1" noEditPoints="1" noAdjustHandles="1" noChangeArrowheads="1" noChangeShapeType="1" noTextEdit="1"/>
              </p:cNvSpPr>
              <p:nvPr>
                <p:ph idx="1"/>
              </p:nvPr>
            </p:nvSpPr>
            <p:spPr>
              <a:blipFill>
                <a:blip r:embed="rId2"/>
                <a:stretch>
                  <a:fillRect l="-341" t="-872"/>
                </a:stretch>
              </a:blipFill>
            </p:spPr>
            <p:txBody>
              <a:bodyPr/>
              <a:lstStyle/>
              <a:p>
                <a:r>
                  <a:rPr lang="en-US">
                    <a:noFill/>
                  </a:rPr>
                  <a:t> </a:t>
                </a:r>
              </a:p>
            </p:txBody>
          </p:sp>
        </mc:Fallback>
      </mc:AlternateContent>
    </p:spTree>
    <p:extLst>
      <p:ext uri="{BB962C8B-B14F-4D97-AF65-F5344CB8AC3E}">
        <p14:creationId xmlns:p14="http://schemas.microsoft.com/office/powerpoint/2010/main" val="32086705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0C5B1E9-B89A-412D-9F30-E2456F4D71ED}"/>
              </a:ext>
            </a:extLst>
          </p:cNvPr>
          <p:cNvSpPr>
            <a:spLocks noGrp="1"/>
          </p:cNvSpPr>
          <p:nvPr>
            <p:ph type="title"/>
          </p:nvPr>
        </p:nvSpPr>
        <p:spPr/>
        <p:txBody>
          <a:bodyPr/>
          <a:lstStyle/>
          <a:p>
            <a:r>
              <a:rPr lang="en-US" dirty="0"/>
              <a:t>Questions?</a:t>
            </a:r>
          </a:p>
        </p:txBody>
      </p:sp>
      <p:sp>
        <p:nvSpPr>
          <p:cNvPr id="7" name="Text Placeholder 6">
            <a:extLst>
              <a:ext uri="{FF2B5EF4-FFF2-40B4-BE49-F238E27FC236}">
                <a16:creationId xmlns:a16="http://schemas.microsoft.com/office/drawing/2014/main" id="{706F00C7-C577-4AD4-B126-23A5350BD67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72798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AD69C-A75D-447C-83B1-8294CDA4D8BE}"/>
              </a:ext>
            </a:extLst>
          </p:cNvPr>
          <p:cNvSpPr>
            <a:spLocks noGrp="1"/>
          </p:cNvSpPr>
          <p:nvPr>
            <p:ph type="title"/>
          </p:nvPr>
        </p:nvSpPr>
        <p:spPr/>
        <p:txBody>
          <a:bodyPr/>
          <a:lstStyle/>
          <a:p>
            <a:r>
              <a:rPr lang="en-US" dirty="0"/>
              <a:t>Deferred Shading</a:t>
            </a:r>
          </a:p>
        </p:txBody>
      </p:sp>
      <p:sp>
        <p:nvSpPr>
          <p:cNvPr id="3" name="Content Placeholder 2">
            <a:extLst>
              <a:ext uri="{FF2B5EF4-FFF2-40B4-BE49-F238E27FC236}">
                <a16:creationId xmlns:a16="http://schemas.microsoft.com/office/drawing/2014/main" id="{20D77FCF-AC0C-48BD-8380-A0B5E5129CC1}"/>
              </a:ext>
            </a:extLst>
          </p:cNvPr>
          <p:cNvSpPr>
            <a:spLocks noGrp="1"/>
          </p:cNvSpPr>
          <p:nvPr>
            <p:ph idx="1"/>
          </p:nvPr>
        </p:nvSpPr>
        <p:spPr>
          <a:xfrm>
            <a:off x="1103312" y="2052918"/>
            <a:ext cx="10441765" cy="4195481"/>
          </a:xfrm>
        </p:spPr>
        <p:txBody>
          <a:bodyPr>
            <a:normAutofit lnSpcReduction="10000"/>
          </a:bodyPr>
          <a:lstStyle/>
          <a:p>
            <a:r>
              <a:rPr lang="en-US" dirty="0"/>
              <a:t>Builds geometry buffers (G-buffers) to store attributes</a:t>
            </a:r>
          </a:p>
          <a:p>
            <a:pPr lvl="1"/>
            <a:r>
              <a:rPr lang="en-US" dirty="0"/>
              <a:t>Depth/Stencil</a:t>
            </a:r>
          </a:p>
          <a:p>
            <a:pPr lvl="1"/>
            <a:r>
              <a:rPr lang="en-US" dirty="0"/>
              <a:t>Light Accumulation</a:t>
            </a:r>
          </a:p>
          <a:p>
            <a:pPr lvl="1"/>
            <a:r>
              <a:rPr lang="en-US" dirty="0" err="1"/>
              <a:t>Normals</a:t>
            </a:r>
            <a:endParaRPr lang="en-US" dirty="0"/>
          </a:p>
          <a:p>
            <a:pPr lvl="1"/>
            <a:r>
              <a:rPr lang="en-US" dirty="0"/>
              <a:t>Specular</a:t>
            </a:r>
          </a:p>
          <a:p>
            <a:pPr lvl="1"/>
            <a:r>
              <a:rPr lang="en-US" dirty="0"/>
              <a:t>Lambert Diffuse</a:t>
            </a:r>
          </a:p>
          <a:p>
            <a:r>
              <a:rPr lang="en-US" dirty="0"/>
              <a:t>Lighting is computed in the second pass</a:t>
            </a:r>
          </a:p>
          <a:p>
            <a:pPr lvl="1"/>
            <a:r>
              <a:rPr lang="en-US" dirty="0"/>
              <a:t>Lights rendered as shapes</a:t>
            </a:r>
          </a:p>
          <a:p>
            <a:pPr lvl="2"/>
            <a:r>
              <a:rPr lang="en-US" dirty="0"/>
              <a:t>Point lights as spheres</a:t>
            </a:r>
          </a:p>
          <a:p>
            <a:pPr lvl="2"/>
            <a:r>
              <a:rPr lang="en-US" dirty="0"/>
              <a:t>Spot lights as cones</a:t>
            </a:r>
          </a:p>
          <a:p>
            <a:pPr lvl="2"/>
            <a:r>
              <a:rPr lang="en-US" dirty="0"/>
              <a:t>Directional lights as full-screen quads</a:t>
            </a:r>
          </a:p>
        </p:txBody>
      </p:sp>
      <p:pic>
        <p:nvPicPr>
          <p:cNvPr id="7" name="Picture 6">
            <a:extLst>
              <a:ext uri="{FF2B5EF4-FFF2-40B4-BE49-F238E27FC236}">
                <a16:creationId xmlns:a16="http://schemas.microsoft.com/office/drawing/2014/main" id="{4D0E7F30-4F14-4130-AF5B-59B532793E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2401" y="3657600"/>
            <a:ext cx="5689598" cy="3200399"/>
          </a:xfrm>
          <a:prstGeom prst="rect">
            <a:avLst/>
          </a:prstGeom>
        </p:spPr>
      </p:pic>
    </p:spTree>
    <p:extLst>
      <p:ext uri="{BB962C8B-B14F-4D97-AF65-F5344CB8AC3E}">
        <p14:creationId xmlns:p14="http://schemas.microsoft.com/office/powerpoint/2010/main" val="12256487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BD5C22-4ED4-4A31-9E93-7EA53A296E30}"/>
              </a:ext>
            </a:extLst>
          </p:cNvPr>
          <p:cNvSpPr>
            <a:spLocks noGrp="1"/>
          </p:cNvSpPr>
          <p:nvPr>
            <p:ph type="title"/>
          </p:nvPr>
        </p:nvSpPr>
        <p:spPr/>
        <p:txBody>
          <a:bodyPr/>
          <a:lstStyle/>
          <a:p>
            <a:r>
              <a:rPr lang="en-US" dirty="0"/>
              <a:t>References</a:t>
            </a:r>
          </a:p>
        </p:txBody>
      </p:sp>
      <p:sp>
        <p:nvSpPr>
          <p:cNvPr id="9" name="Content Placeholder 8">
            <a:extLst>
              <a:ext uri="{FF2B5EF4-FFF2-40B4-BE49-F238E27FC236}">
                <a16:creationId xmlns:a16="http://schemas.microsoft.com/office/drawing/2014/main" id="{131920B8-FBA2-48F6-8D81-6C85F9A3E713}"/>
              </a:ext>
            </a:extLst>
          </p:cNvPr>
          <p:cNvSpPr>
            <a:spLocks noGrp="1"/>
          </p:cNvSpPr>
          <p:nvPr>
            <p:ph idx="1"/>
          </p:nvPr>
        </p:nvSpPr>
        <p:spPr>
          <a:xfrm>
            <a:off x="646112" y="2052918"/>
            <a:ext cx="10734652" cy="4195481"/>
          </a:xfrm>
        </p:spPr>
        <p:txBody>
          <a:bodyPr>
            <a:normAutofit fontScale="32500" lnSpcReduction="20000"/>
          </a:bodyPr>
          <a:lstStyle/>
          <a:p>
            <a:pPr marL="0" indent="0">
              <a:buNone/>
            </a:pPr>
            <a:r>
              <a:rPr lang="en-US" dirty="0"/>
              <a:t>Akeley, K., Akin, A., </a:t>
            </a:r>
            <a:r>
              <a:rPr lang="en-US" dirty="0" err="1"/>
              <a:t>Ashbaugh</a:t>
            </a:r>
            <a:r>
              <a:rPr lang="en-US" dirty="0"/>
              <a:t>, B., Beretta, B., Carmack, J., &amp; Craighead, M. et al. (2007). </a:t>
            </a:r>
            <a:r>
              <a:rPr lang="en-US" dirty="0" err="1"/>
              <a:t>ARB_vertex_program</a:t>
            </a:r>
            <a:r>
              <a:rPr lang="en-US" dirty="0"/>
              <a:t>. Opengl.org. Retrieved 23 September 2016, from https://www.opengl.org/registry/specs/ARB/vertex_program.txt</a:t>
            </a:r>
          </a:p>
          <a:p>
            <a:pPr marL="0" indent="0">
              <a:buNone/>
            </a:pPr>
            <a:r>
              <a:rPr lang="en-US" dirty="0"/>
              <a:t>AMD Graphics Cores Next (GCN) Architecture. (2012) (1st ed.). Retrieved from https://www.amd.com/Documents/GCN_Architecture_whitepaper.pdf</a:t>
            </a:r>
          </a:p>
          <a:p>
            <a:pPr marL="0" indent="0">
              <a:buNone/>
            </a:pPr>
            <a:r>
              <a:rPr lang="en-US" dirty="0"/>
              <a:t>Andersson, J. (2009). Parallel Graphics in Frostbite – Current &amp; Future. Presentation, </a:t>
            </a:r>
            <a:r>
              <a:rPr lang="en-US" dirty="0" err="1"/>
              <a:t>Siggraph</a:t>
            </a:r>
            <a:r>
              <a:rPr lang="en-US" dirty="0"/>
              <a:t>.</a:t>
            </a:r>
          </a:p>
          <a:p>
            <a:pPr marL="0" indent="0">
              <a:buNone/>
            </a:pPr>
            <a:r>
              <a:rPr lang="en-US" dirty="0" err="1"/>
              <a:t>Balestra</a:t>
            </a:r>
            <a:r>
              <a:rPr lang="en-US" dirty="0"/>
              <a:t>, C., &amp; </a:t>
            </a:r>
            <a:r>
              <a:rPr lang="en-US" dirty="0" err="1"/>
              <a:t>Engstad</a:t>
            </a:r>
            <a:r>
              <a:rPr lang="en-US" dirty="0"/>
              <a:t>, P. (2008). The technology of uncharted: Drake’s fortune. Presentation, Game Developer Conference.</a:t>
            </a:r>
          </a:p>
          <a:p>
            <a:pPr marL="0" indent="0">
              <a:buNone/>
            </a:pPr>
            <a:r>
              <a:rPr lang="en-US" dirty="0"/>
              <a:t>Beretta, B., Brown, P., Craighead, M., </a:t>
            </a:r>
            <a:r>
              <a:rPr lang="en-US" dirty="0" err="1"/>
              <a:t>Everitt</a:t>
            </a:r>
            <a:r>
              <a:rPr lang="en-US" dirty="0"/>
              <a:t>, C., Hart, E., &amp; Leech, J. et al. (2013). </a:t>
            </a:r>
            <a:r>
              <a:rPr lang="en-US" dirty="0" err="1"/>
              <a:t>ARB_fragment_program</a:t>
            </a:r>
            <a:r>
              <a:rPr lang="en-US" dirty="0"/>
              <a:t>. OpenGL.org. Retrieved 23 September 2016, from https://www.opengl.org/registry/specs/ARB/fragment_program.txt</a:t>
            </a:r>
          </a:p>
          <a:p>
            <a:pPr marL="0" indent="0">
              <a:buNone/>
            </a:pPr>
            <a:r>
              <a:rPr lang="en-US" dirty="0" err="1"/>
              <a:t>Blelloch</a:t>
            </a:r>
            <a:r>
              <a:rPr lang="en-US" dirty="0"/>
              <a:t>, G. (1989). Scans as primitive parallel operations. IEEE Transactions On Computers, 38(11), 1526-1538. http://dx.doi.org/10.1109/12.42122</a:t>
            </a:r>
          </a:p>
          <a:p>
            <a:pPr marL="0" indent="0">
              <a:buNone/>
            </a:pPr>
            <a:r>
              <a:rPr lang="en-US" dirty="0" err="1"/>
              <a:t>Catmull</a:t>
            </a:r>
            <a:r>
              <a:rPr lang="en-US" dirty="0"/>
              <a:t>, E. (1974). A Subdivision Algorithm for Computer Display of Curved Surfaces (</a:t>
            </a:r>
            <a:r>
              <a:rPr lang="en-US" dirty="0" err="1"/>
              <a:t>Ph.D</a:t>
            </a:r>
            <a:r>
              <a:rPr lang="en-US" dirty="0"/>
              <a:t>). University of Utah.</a:t>
            </a:r>
          </a:p>
          <a:p>
            <a:pPr marL="0" indent="0">
              <a:buNone/>
            </a:pPr>
            <a:r>
              <a:rPr lang="en-US" dirty="0"/>
              <a:t>Clark, J. (1976). Hierarchical geometric models for visible surface algorithms. Communications Of The ACM, 19(10), 547-554. http://dx.doi.org/10.1145/360349.360354</a:t>
            </a:r>
          </a:p>
          <a:p>
            <a:pPr marL="0" indent="0">
              <a:buNone/>
            </a:pPr>
            <a:r>
              <a:rPr lang="en-US" dirty="0"/>
              <a:t>CUDA C Best Practices Guide. (2016) (1st ed.). Retrieved from http://docs.nvidia.com/cuda/pdf/CUDA_C_Best_Practices_Guide.pdf</a:t>
            </a:r>
          </a:p>
          <a:p>
            <a:pPr marL="0" indent="0">
              <a:buNone/>
            </a:pPr>
            <a:r>
              <a:rPr lang="en-US" dirty="0"/>
              <a:t>Deering, M., Winner, S., </a:t>
            </a:r>
            <a:r>
              <a:rPr lang="en-US" dirty="0" err="1"/>
              <a:t>Schediwy</a:t>
            </a:r>
            <a:r>
              <a:rPr lang="en-US" dirty="0"/>
              <a:t>, B., Duffy, C., &amp; Hunt, N. (1988). The triangle processor and normal vector </a:t>
            </a:r>
            <a:r>
              <a:rPr lang="en-US" dirty="0" err="1"/>
              <a:t>shader</a:t>
            </a:r>
            <a:r>
              <a:rPr lang="en-US" dirty="0"/>
              <a:t>. ACM SIGGRAPH Computer Graphics, 22(4), 21-30. http://dx.doi.org/10.1145/378456.378468</a:t>
            </a:r>
          </a:p>
          <a:p>
            <a:pPr marL="0" indent="0">
              <a:buNone/>
            </a:pPr>
            <a:r>
              <a:rPr lang="en-US" dirty="0"/>
              <a:t>Dickau, R. (2008). Lebesgue 3D curve, iteration 2. Retrieved from https://commons.wikimedia.org/wiki/File:Lebesgue-3d-step2.png</a:t>
            </a:r>
          </a:p>
          <a:p>
            <a:pPr marL="0" indent="0">
              <a:buNone/>
            </a:pPr>
            <a:r>
              <a:rPr lang="en-US" dirty="0"/>
              <a:t>Downloads. (2017). Crytek.com. Retrieved 4 January 2017, from http://www.crytek.com/cryengine/cryengine3/downloads</a:t>
            </a:r>
          </a:p>
          <a:p>
            <a:pPr marL="0" indent="0">
              <a:buNone/>
            </a:pPr>
            <a:r>
              <a:rPr lang="en-US" dirty="0"/>
              <a:t>Ericson, C. (2005). Real-time collision detection. Amsterdam: Elsevier.</a:t>
            </a:r>
          </a:p>
          <a:p>
            <a:pPr marL="0" indent="0">
              <a:buNone/>
            </a:pPr>
            <a:r>
              <a:rPr lang="en-US" dirty="0"/>
              <a:t>Foley, J., van Dam, A., </a:t>
            </a:r>
            <a:r>
              <a:rPr lang="en-US" dirty="0" err="1"/>
              <a:t>Feiner</a:t>
            </a:r>
            <a:r>
              <a:rPr lang="en-US" dirty="0"/>
              <a:t>, S., &amp; Hughes, J. (1996). Computer Graphics: Principles and Practice (2nd ed.). Boston: Addison-Wesley.</a:t>
            </a:r>
          </a:p>
          <a:p>
            <a:pPr marL="0" indent="0">
              <a:buNone/>
            </a:pPr>
            <a:r>
              <a:rPr lang="en-US" dirty="0" err="1"/>
              <a:t>Geldreich</a:t>
            </a:r>
            <a:r>
              <a:rPr lang="en-US" dirty="0"/>
              <a:t>, R., &amp; Pritchard, M. (2004). GDC Vault - Deferred Shading on DX9 Class Hardware and the Xbox. Gdcvault.com. Retrieved 27 September 2016, from http://www.gdcvault.com/play/1015172/Deferred-Shading-on-DX9-Class</a:t>
            </a:r>
          </a:p>
          <a:p>
            <a:pPr marL="0" indent="0">
              <a:buNone/>
            </a:pPr>
            <a:r>
              <a:rPr lang="en-US" dirty="0"/>
              <a:t>Green, O., McColl, R., &amp; Bader, D. (2012). GPU merge path. Proceedings Of The 26Th ACM International Conference On Supercomputing - ICS '12. http://dx.doi.org/10.1145/2304576.2304621</a:t>
            </a:r>
          </a:p>
          <a:p>
            <a:pPr marL="0" indent="0">
              <a:buNone/>
            </a:pPr>
            <a:r>
              <a:rPr lang="en-US" dirty="0"/>
              <a:t>Harada, T. (2012). A 2.5D culling for Forward+. SIGGRAPH Asia 2012 Technical Briefs On - SA '12. http://dx.doi.org/10.1145/2407746.2407764</a:t>
            </a:r>
          </a:p>
          <a:p>
            <a:pPr marL="0" indent="0">
              <a:buNone/>
            </a:pPr>
            <a:r>
              <a:rPr lang="en-US" dirty="0"/>
              <a:t>Harada, T., McKee, J., &amp; Yang, J. (2012). Forward+: Bringing Deferred Lighting to the Next Level.</a:t>
            </a:r>
          </a:p>
          <a:p>
            <a:pPr marL="0" indent="0">
              <a:buNone/>
            </a:pPr>
            <a:r>
              <a:rPr lang="en-US" dirty="0"/>
              <a:t>Hargreaves, S., &amp; Harris, M. (2004). Deferred Shading. Presentation.</a:t>
            </a:r>
          </a:p>
        </p:txBody>
      </p:sp>
    </p:spTree>
    <p:extLst>
      <p:ext uri="{BB962C8B-B14F-4D97-AF65-F5344CB8AC3E}">
        <p14:creationId xmlns:p14="http://schemas.microsoft.com/office/powerpoint/2010/main" val="532788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BD5C22-4ED4-4A31-9E93-7EA53A296E30}"/>
              </a:ext>
            </a:extLst>
          </p:cNvPr>
          <p:cNvSpPr>
            <a:spLocks noGrp="1"/>
          </p:cNvSpPr>
          <p:nvPr>
            <p:ph type="title"/>
          </p:nvPr>
        </p:nvSpPr>
        <p:spPr/>
        <p:txBody>
          <a:bodyPr/>
          <a:lstStyle/>
          <a:p>
            <a:r>
              <a:rPr lang="en-US" dirty="0"/>
              <a:t>References</a:t>
            </a:r>
          </a:p>
        </p:txBody>
      </p:sp>
      <p:sp>
        <p:nvSpPr>
          <p:cNvPr id="5" name="Content Placeholder 9">
            <a:extLst>
              <a:ext uri="{FF2B5EF4-FFF2-40B4-BE49-F238E27FC236}">
                <a16:creationId xmlns:a16="http://schemas.microsoft.com/office/drawing/2014/main" id="{0F8885F2-5E5D-4F97-AB66-3049F7EE20CC}"/>
              </a:ext>
            </a:extLst>
          </p:cNvPr>
          <p:cNvSpPr txBox="1">
            <a:spLocks/>
          </p:cNvSpPr>
          <p:nvPr/>
        </p:nvSpPr>
        <p:spPr>
          <a:xfrm>
            <a:off x="646112" y="2055813"/>
            <a:ext cx="10938634" cy="4200525"/>
          </a:xfrm>
          <a:prstGeom prst="rect">
            <a:avLst/>
          </a:prstGeom>
        </p:spPr>
        <p:txBody>
          <a:bodyPr vert="horz" lIns="91440" tIns="45720" rIns="91440" bIns="45720" rtlCol="0">
            <a:normAutofit fontScale="400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dirty="0"/>
              <a:t>Harris, M., Sengupta, S., &amp; Owens, J. (2008). Parallel Prefix Sum (Scan) with CUDA. In H. Nguyen, GPU Gems 3 (1st ed., pp. 871-873). Addison-Wesley.</a:t>
            </a:r>
          </a:p>
          <a:p>
            <a:pPr marL="0" indent="0">
              <a:buFont typeface="Wingdings 3" charset="2"/>
              <a:buNone/>
            </a:pPr>
            <a:r>
              <a:rPr lang="en-US" dirty="0"/>
              <a:t>Hillis, W., &amp; Steele, G. (1986). Data parallel algorithms. Communications Of The ACM, 29(12), 1170-1183. http://dx.doi.org/10.1145/7902.7903</a:t>
            </a:r>
          </a:p>
          <a:p>
            <a:pPr marL="0" indent="0">
              <a:buFont typeface="Wingdings 3" charset="2"/>
              <a:buNone/>
            </a:pPr>
            <a:r>
              <a:rPr lang="en-US" dirty="0"/>
              <a:t>Howes, L. (2012). Making GPGPU Easier - Software and Hardware Improvements in GPU Computing. Presentation, University of Texas, Austin, Texas.</a:t>
            </a:r>
          </a:p>
          <a:p>
            <a:pPr marL="0" indent="0">
              <a:buFont typeface="Wingdings 3" charset="2"/>
              <a:buNone/>
            </a:pPr>
            <a:r>
              <a:rPr lang="en-US" dirty="0" err="1"/>
              <a:t>Karras</a:t>
            </a:r>
            <a:r>
              <a:rPr lang="en-US" dirty="0"/>
              <a:t>, T. (2012). Thinking Parallel, Part II: Tree Traversal on the GPU. Parallel </a:t>
            </a:r>
            <a:r>
              <a:rPr lang="en-US" dirty="0" err="1"/>
              <a:t>Forall</a:t>
            </a:r>
            <a:r>
              <a:rPr lang="en-US" dirty="0"/>
              <a:t>. Retrieved 5 January 2017, from https://devblogs.nvidia.com/parallelforall/thinking-parallel-part-ii-tree-traversal-gpu/</a:t>
            </a:r>
          </a:p>
          <a:p>
            <a:pPr marL="0" indent="0">
              <a:buFont typeface="Wingdings 3" charset="2"/>
              <a:buNone/>
            </a:pPr>
            <a:r>
              <a:rPr lang="en-US" dirty="0" err="1"/>
              <a:t>Lottes</a:t>
            </a:r>
            <a:r>
              <a:rPr lang="en-US" dirty="0"/>
              <a:t>, T. (2009). FXAA. Santa Clara, California, USA: NVIDIA Corporation. Retrieved from http://developer.download.nvidia.com/assets/gamedev/files/sdk/11/FXAA_WhitePaper.pdf</a:t>
            </a:r>
          </a:p>
          <a:p>
            <a:pPr marL="0" indent="0">
              <a:buFont typeface="Wingdings 3" charset="2"/>
              <a:buNone/>
            </a:pPr>
            <a:r>
              <a:rPr lang="en-US" dirty="0"/>
              <a:t>McGuire, M. (2011). Meshes. Graphics.cs.williams.edu. Retrieved 2 June 2017, from http://graphics.cs.williams.edu/data/meshes.xml</a:t>
            </a:r>
          </a:p>
          <a:p>
            <a:pPr marL="0" indent="0">
              <a:buFont typeface="Wingdings 3" charset="2"/>
              <a:buNone/>
            </a:pPr>
            <a:r>
              <a:rPr lang="en-US" dirty="0"/>
              <a:t>McKee, J. (2012). Technology Behind AMD's "Leo Demo". Presentation, San Francisco, California.</a:t>
            </a:r>
          </a:p>
          <a:p>
            <a:pPr marL="0" indent="0">
              <a:buFont typeface="Wingdings 3" charset="2"/>
              <a:buNone/>
            </a:pPr>
            <a:r>
              <a:rPr lang="en-US" dirty="0" err="1"/>
              <a:t>Mittring</a:t>
            </a:r>
            <a:r>
              <a:rPr lang="en-US" dirty="0"/>
              <a:t>, M. (2009). A bit more deferred - CryEngine 3. Presentation, Raleigh, North Carolina.</a:t>
            </a:r>
          </a:p>
          <a:p>
            <a:pPr marL="0" indent="0">
              <a:buFont typeface="Wingdings 3" charset="2"/>
              <a:buNone/>
            </a:pPr>
            <a:r>
              <a:rPr lang="en-US" dirty="0"/>
              <a:t>Morton, G. (1966). A computer oriented geodetic data base and a new technique in file sequencing (1st ed.). Ottawa: International Business Machines Co.</a:t>
            </a:r>
          </a:p>
          <a:p>
            <a:pPr marL="0" indent="0">
              <a:buFont typeface="Wingdings 3" charset="2"/>
              <a:buNone/>
            </a:pPr>
            <a:r>
              <a:rPr lang="en-US" dirty="0"/>
              <a:t>NVIDIA GeForce GTX 1080 Whitepaper. (2016) (1st ed.). Retrieved from http://international.download.nvidia.com/geforce-com/international/pdfs/GeForce_GTX_1080_Whitepaper_FINAL.pdf</a:t>
            </a:r>
          </a:p>
          <a:p>
            <a:pPr marL="0" indent="0">
              <a:buFont typeface="Wingdings 3" charset="2"/>
              <a:buNone/>
            </a:pPr>
            <a:r>
              <a:rPr lang="en-US" dirty="0"/>
              <a:t>Olsson, O. (2015). Introduction to Real-Time Shading with Many Lights. Presentation.</a:t>
            </a:r>
          </a:p>
          <a:p>
            <a:pPr marL="0" indent="0">
              <a:buFont typeface="Wingdings 3" charset="2"/>
              <a:buNone/>
            </a:pPr>
            <a:r>
              <a:rPr lang="en-US" dirty="0"/>
              <a:t>Olsson, O., &amp; </a:t>
            </a:r>
            <a:r>
              <a:rPr lang="en-US" dirty="0" err="1"/>
              <a:t>Assarsson</a:t>
            </a:r>
            <a:r>
              <a:rPr lang="en-US" dirty="0"/>
              <a:t>, U. (2011). Tiled Shading. Journal Of Graphics, GPU, And Game Tools, 15(4), 235-251. http://dx.doi.org/10.1080/2151237x.2011.621761</a:t>
            </a:r>
          </a:p>
          <a:p>
            <a:pPr marL="0" indent="0">
              <a:buFont typeface="Wingdings 3" charset="2"/>
              <a:buNone/>
            </a:pPr>
            <a:r>
              <a:rPr lang="en-US" dirty="0"/>
              <a:t>Olsson, O., </a:t>
            </a:r>
            <a:r>
              <a:rPr lang="en-US" dirty="0" err="1"/>
              <a:t>Billeter</a:t>
            </a:r>
            <a:r>
              <a:rPr lang="en-US" dirty="0"/>
              <a:t>, M., &amp; </a:t>
            </a:r>
            <a:r>
              <a:rPr lang="en-US" dirty="0" err="1"/>
              <a:t>Assarsson</a:t>
            </a:r>
            <a:r>
              <a:rPr lang="en-US" dirty="0"/>
              <a:t>, U. (2012). Clustered Deferred and Forward Shading. In </a:t>
            </a:r>
            <a:r>
              <a:rPr lang="en-US" dirty="0" err="1"/>
              <a:t>Eurographics</a:t>
            </a:r>
            <a:r>
              <a:rPr lang="en-US" dirty="0"/>
              <a:t>/ ACM SIGGRAPH Symposium on High Performance Graphics. </a:t>
            </a:r>
            <a:r>
              <a:rPr lang="en-US" dirty="0" err="1"/>
              <a:t>Eurographics</a:t>
            </a:r>
            <a:r>
              <a:rPr lang="en-US" dirty="0"/>
              <a:t>: The </a:t>
            </a:r>
            <a:r>
              <a:rPr lang="en-US" dirty="0" err="1"/>
              <a:t>Eurographics</a:t>
            </a:r>
            <a:r>
              <a:rPr lang="en-US" dirty="0"/>
              <a:t> Association. Retrieved from http://dx.doi.org/10.2312/EGGH/HPG12/087-096</a:t>
            </a:r>
          </a:p>
          <a:p>
            <a:pPr marL="0" indent="0">
              <a:buFont typeface="Wingdings 3" charset="2"/>
              <a:buNone/>
            </a:pPr>
            <a:r>
              <a:rPr lang="en-US" dirty="0"/>
              <a:t>Programming Guide :: CUDA Toolkit Documentation. (2016). Docs.nvidia.com. Retrieved 13 January 2017, from https://docs.nvidia.com/cuda/cuda-c-programming-guide/index.html</a:t>
            </a:r>
          </a:p>
          <a:p>
            <a:pPr marL="0" indent="0">
              <a:buFont typeface="Wingdings 3" charset="2"/>
              <a:buNone/>
            </a:pPr>
            <a:r>
              <a:rPr lang="en-US" dirty="0"/>
              <a:t>Rasterization Rules (Windows). (2017). Msdn.microsoft.com. Retrieved 10 July 2017, from https://msdn.microsoft.com/en-us/library/windows/desktop/cc627092(v=vs.85).aspx#Multisample</a:t>
            </a:r>
          </a:p>
          <a:p>
            <a:pPr marL="0" indent="0">
              <a:buFont typeface="Wingdings 3" charset="2"/>
              <a:buNone/>
            </a:pPr>
            <a:r>
              <a:rPr lang="en-US" dirty="0"/>
              <a:t>Saito, T., &amp; Takahashi, T. (1990). Comprehensible rendering of 3-D shapes. ACM SIGGRAPH Computer Graphics, 24(4), 197-206. http://dx.doi.org/10.1145/97880.97901</a:t>
            </a:r>
          </a:p>
          <a:p>
            <a:pPr marL="0" indent="0">
              <a:buFont typeface="Wingdings 3" charset="2"/>
              <a:buNone/>
            </a:pPr>
            <a:r>
              <a:rPr lang="en-US" dirty="0"/>
              <a:t>SAT (Separating Axis Theorem) – dyn4j. (2017). Dyn4j.org. Retrieved 10 July 2017, from http://www.dyn4j.org/2010/01/sat/</a:t>
            </a:r>
          </a:p>
          <a:p>
            <a:pPr marL="0" indent="0">
              <a:buFont typeface="Wingdings 3" charset="2"/>
              <a:buNone/>
            </a:pPr>
            <a:r>
              <a:rPr lang="en-US" dirty="0"/>
              <a:t>Satish, N., Harris, M., &amp; Garland, M. (2009). Designing efficient sorting algorithms for manycore GPUs. 2009 IEEE International Symposium On Parallel &amp; Distributed Processing. http://dx.doi.org/10.1109/ipdps.2009.5161005</a:t>
            </a:r>
          </a:p>
        </p:txBody>
      </p:sp>
    </p:spTree>
    <p:extLst>
      <p:ext uri="{BB962C8B-B14F-4D97-AF65-F5344CB8AC3E}">
        <p14:creationId xmlns:p14="http://schemas.microsoft.com/office/powerpoint/2010/main" val="17502377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094326-AC08-488E-A250-E1E52312C8A1}"/>
              </a:ext>
            </a:extLst>
          </p:cNvPr>
          <p:cNvSpPr>
            <a:spLocks noGrp="1"/>
          </p:cNvSpPr>
          <p:nvPr>
            <p:ph type="title"/>
          </p:nvPr>
        </p:nvSpPr>
        <p:spPr/>
        <p:txBody>
          <a:bodyPr/>
          <a:lstStyle/>
          <a:p>
            <a:r>
              <a:rPr lang="en-US" dirty="0"/>
              <a:t>References</a:t>
            </a:r>
          </a:p>
        </p:txBody>
      </p:sp>
      <p:sp>
        <p:nvSpPr>
          <p:cNvPr id="6" name="Content Placeholder 5">
            <a:extLst>
              <a:ext uri="{FF2B5EF4-FFF2-40B4-BE49-F238E27FC236}">
                <a16:creationId xmlns:a16="http://schemas.microsoft.com/office/drawing/2014/main" id="{F73C1F56-D22F-4719-85A4-65B3AD3460F6}"/>
              </a:ext>
            </a:extLst>
          </p:cNvPr>
          <p:cNvSpPr>
            <a:spLocks noGrp="1"/>
          </p:cNvSpPr>
          <p:nvPr>
            <p:ph idx="1"/>
          </p:nvPr>
        </p:nvSpPr>
        <p:spPr>
          <a:xfrm>
            <a:off x="646112" y="2052918"/>
            <a:ext cx="9403742" cy="4195481"/>
          </a:xfrm>
        </p:spPr>
        <p:txBody>
          <a:bodyPr>
            <a:normAutofit fontScale="55000" lnSpcReduction="20000"/>
          </a:bodyPr>
          <a:lstStyle/>
          <a:p>
            <a:pPr marL="0" indent="0">
              <a:buNone/>
            </a:pPr>
            <a:r>
              <a:rPr lang="en-US" dirty="0"/>
              <a:t>Segal, M., &amp; Akeley, K. (1994). The OpenGL Graphics System: A Specification (1st ed.). Silicon Graphics, Inc. Retrieved from https://www.opengl.org/registry/doc/glspec10.pdf</a:t>
            </a:r>
          </a:p>
          <a:p>
            <a:pPr marL="0" indent="0">
              <a:buNone/>
            </a:pPr>
            <a:r>
              <a:rPr lang="en-US" dirty="0"/>
              <a:t>Segal, M., &amp; Akeley, K. (2004). The OpenGL Graphics System: A Specification (2nd ed.). Silicon Graphics Inc. Retrieved from https://www.opengl.org/registry/doc/glspec20.20041022.pdf</a:t>
            </a:r>
          </a:p>
          <a:p>
            <a:pPr marL="0" indent="0">
              <a:buNone/>
            </a:pPr>
            <a:r>
              <a:rPr lang="en-US" dirty="0" err="1"/>
              <a:t>Shishkovtsov</a:t>
            </a:r>
            <a:r>
              <a:rPr lang="en-US" dirty="0"/>
              <a:t>, O. (2006). Deferred Shading in S.T.A.L.K.E.R. In M. Pharr &amp; R. Fernando, GPU Gems 2: Programming Techniques For High-Performance Graphics And General-Purpose Computation (3rd ed.). Pearson Addison Wesley Prof. Retrieved from http://http.developer.nvidia.com/GPUGems2/gpugems2_chapter09.html</a:t>
            </a:r>
          </a:p>
          <a:p>
            <a:pPr marL="0" indent="0">
              <a:buNone/>
            </a:pPr>
            <a:r>
              <a:rPr lang="en-US" dirty="0"/>
              <a:t>Singer, G. (2013). The History of the Modern Graphics Processor. </a:t>
            </a:r>
            <a:r>
              <a:rPr lang="en-US" dirty="0" err="1"/>
              <a:t>TechSpot</a:t>
            </a:r>
            <a:r>
              <a:rPr lang="en-US" dirty="0"/>
              <a:t>. Retrieved 2 September 2016, from http://www.techspot.com/article/650-history-of-the-gpu</a:t>
            </a:r>
          </a:p>
          <a:p>
            <a:pPr marL="0" indent="0">
              <a:buNone/>
            </a:pPr>
            <a:r>
              <a:rPr lang="en-US" dirty="0"/>
              <a:t>van der Leeuw, M. (2007). Deferred Rendering in </a:t>
            </a:r>
            <a:r>
              <a:rPr lang="en-US" dirty="0" err="1"/>
              <a:t>Killzone</a:t>
            </a:r>
            <a:r>
              <a:rPr lang="en-US" dirty="0"/>
              <a:t> 2. Presentation, Palo Alto, California.</a:t>
            </a:r>
          </a:p>
          <a:p>
            <a:pPr marL="0" indent="0">
              <a:buNone/>
            </a:pPr>
            <a:r>
              <a:rPr lang="en-US" dirty="0"/>
              <a:t>van Oosten, J. (2011). Optimizing CUDA Applications - 3D Game Engine Programming. 3D Game Engine Programming. Retrieved 6 January 2017, from http://www.3dgep.com/optimizing-cuda-applications/</a:t>
            </a:r>
          </a:p>
          <a:p>
            <a:pPr marL="0" indent="0">
              <a:buNone/>
            </a:pPr>
            <a:r>
              <a:rPr lang="en-US" dirty="0"/>
              <a:t>van Oosten, J. (2014). Introduction to DirectX 11. 3D Game Engine Programming. Retrieved 21 September 2016, from http://www.3dgep.com/introduction-to-directx-11</a:t>
            </a:r>
          </a:p>
          <a:p>
            <a:pPr marL="0" indent="0">
              <a:buNone/>
            </a:pPr>
            <a:r>
              <a:rPr lang="en-US" dirty="0"/>
              <a:t>van Oosten, J. (2015). Forward vs Deferred vs Forward+ Rendering with DirectX 11. 3D Game Engine Programming. Retrieved 29 September 2016, from http://www.3dgep.com/forward-plus</a:t>
            </a:r>
          </a:p>
          <a:p>
            <a:pPr marL="0" indent="0">
              <a:buNone/>
            </a:pPr>
            <a:r>
              <a:rPr lang="en-US" dirty="0"/>
              <a:t>Wilt, N. (2013). The CUDA Handbook: A Comprehensive Guide to GPU Programming (1st ed., pp. 365-383). Addison-Wesley.</a:t>
            </a:r>
          </a:p>
          <a:p>
            <a:pPr marL="0" indent="0">
              <a:buNone/>
            </a:pPr>
            <a:r>
              <a:rPr lang="en-US" dirty="0"/>
              <a:t>Young, E. (2010). </a:t>
            </a:r>
            <a:r>
              <a:rPr lang="en-US" dirty="0" err="1"/>
              <a:t>DirectCompute</a:t>
            </a:r>
            <a:r>
              <a:rPr lang="en-US" dirty="0"/>
              <a:t> Optimizations and Best Practices. Presentation, San Jose, California.</a:t>
            </a:r>
          </a:p>
          <a:p>
            <a:pPr marL="0" indent="0">
              <a:buNone/>
            </a:pPr>
            <a:r>
              <a:rPr lang="en-US" dirty="0"/>
              <a:t>Zhang, H., </a:t>
            </a:r>
            <a:r>
              <a:rPr lang="en-US" dirty="0" err="1"/>
              <a:t>Manocha</a:t>
            </a:r>
            <a:r>
              <a:rPr lang="en-US" dirty="0"/>
              <a:t>, D., Hudson, T., &amp; Hoff, K. (1997). Visibility culling using hierarchical occlusion maps. Proceedings Of The 24Th Annual Conference On Computer Graphics And Interactive Techniques - SIGGRAPH '97. http://dx.doi.org/10.1145/258734.258781</a:t>
            </a:r>
          </a:p>
        </p:txBody>
      </p:sp>
    </p:spTree>
    <p:extLst>
      <p:ext uri="{BB962C8B-B14F-4D97-AF65-F5344CB8AC3E}">
        <p14:creationId xmlns:p14="http://schemas.microsoft.com/office/powerpoint/2010/main" val="2573425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84D23-40F3-455A-96D3-67E2D4A17BF1}"/>
              </a:ext>
            </a:extLst>
          </p:cNvPr>
          <p:cNvSpPr>
            <a:spLocks noGrp="1"/>
          </p:cNvSpPr>
          <p:nvPr>
            <p:ph type="title"/>
          </p:nvPr>
        </p:nvSpPr>
        <p:spPr/>
        <p:txBody>
          <a:bodyPr/>
          <a:lstStyle/>
          <a:p>
            <a:r>
              <a:rPr lang="en-US" dirty="0"/>
              <a:t>Tiled Forward Shading</a:t>
            </a:r>
          </a:p>
        </p:txBody>
      </p:sp>
      <p:sp>
        <p:nvSpPr>
          <p:cNvPr id="3" name="Content Placeholder 2">
            <a:extLst>
              <a:ext uri="{FF2B5EF4-FFF2-40B4-BE49-F238E27FC236}">
                <a16:creationId xmlns:a16="http://schemas.microsoft.com/office/drawing/2014/main" id="{7B69FA19-B501-44DC-BF35-9441422AD002}"/>
              </a:ext>
            </a:extLst>
          </p:cNvPr>
          <p:cNvSpPr>
            <a:spLocks noGrp="1"/>
          </p:cNvSpPr>
          <p:nvPr>
            <p:ph idx="1"/>
          </p:nvPr>
        </p:nvSpPr>
        <p:spPr/>
        <p:txBody>
          <a:bodyPr/>
          <a:lstStyle/>
          <a:p>
            <a:r>
              <a:rPr lang="en-US" dirty="0"/>
              <a:t>Tiled Forward Shading</a:t>
            </a:r>
          </a:p>
          <a:p>
            <a:pPr lvl="1"/>
            <a:r>
              <a:rPr lang="en-US" dirty="0"/>
              <a:t>Splits the screen into uniform screen-space tiles</a:t>
            </a:r>
          </a:p>
          <a:p>
            <a:pPr lvl="1"/>
            <a:r>
              <a:rPr lang="en-US" dirty="0"/>
              <a:t>Each tile forms a frustum (in view space)</a:t>
            </a:r>
          </a:p>
          <a:p>
            <a:pPr lvl="1"/>
            <a:r>
              <a:rPr lang="en-US" dirty="0"/>
              <a:t>Lights are assigned to tiles by performing frustum culling</a:t>
            </a:r>
          </a:p>
          <a:p>
            <a:pPr lvl="1"/>
            <a:r>
              <a:rPr lang="en-US" dirty="0"/>
              <a:t>When shading, only lights inside the tile’s frustum are considered</a:t>
            </a:r>
          </a:p>
        </p:txBody>
      </p:sp>
      <p:pic>
        <p:nvPicPr>
          <p:cNvPr id="5" name="Picture 4">
            <a:extLst>
              <a:ext uri="{FF2B5EF4-FFF2-40B4-BE49-F238E27FC236}">
                <a16:creationId xmlns:a16="http://schemas.microsoft.com/office/drawing/2014/main" id="{748CB59F-55E3-434B-9D61-16AB5CE567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4194" y="4246984"/>
            <a:ext cx="9283612" cy="2611016"/>
          </a:xfrm>
          <a:prstGeom prst="rect">
            <a:avLst/>
          </a:prstGeom>
        </p:spPr>
      </p:pic>
    </p:spTree>
    <p:extLst>
      <p:ext uri="{BB962C8B-B14F-4D97-AF65-F5344CB8AC3E}">
        <p14:creationId xmlns:p14="http://schemas.microsoft.com/office/powerpoint/2010/main" val="1050865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7E1BF-041E-4C44-93A8-4DD663FC816F}"/>
              </a:ext>
            </a:extLst>
          </p:cNvPr>
          <p:cNvSpPr>
            <a:spLocks noGrp="1"/>
          </p:cNvSpPr>
          <p:nvPr>
            <p:ph type="title"/>
          </p:nvPr>
        </p:nvSpPr>
        <p:spPr/>
        <p:txBody>
          <a:bodyPr/>
          <a:lstStyle/>
          <a:p>
            <a:r>
              <a:rPr lang="en-US" dirty="0"/>
              <a:t>Clustered Forward Shading</a:t>
            </a:r>
          </a:p>
        </p:txBody>
      </p:sp>
      <p:sp>
        <p:nvSpPr>
          <p:cNvPr id="3" name="Content Placeholder 2">
            <a:extLst>
              <a:ext uri="{FF2B5EF4-FFF2-40B4-BE49-F238E27FC236}">
                <a16:creationId xmlns:a16="http://schemas.microsoft.com/office/drawing/2014/main" id="{97EBE12C-D533-4880-82B4-934852ED633B}"/>
              </a:ext>
            </a:extLst>
          </p:cNvPr>
          <p:cNvSpPr>
            <a:spLocks noGrp="1"/>
          </p:cNvSpPr>
          <p:nvPr>
            <p:ph idx="1"/>
          </p:nvPr>
        </p:nvSpPr>
        <p:spPr>
          <a:xfrm>
            <a:off x="1103312" y="2052919"/>
            <a:ext cx="10706516" cy="2540184"/>
          </a:xfrm>
        </p:spPr>
        <p:txBody>
          <a:bodyPr/>
          <a:lstStyle/>
          <a:p>
            <a:r>
              <a:rPr lang="en-US" dirty="0"/>
              <a:t>Clusters samples based on position and normal</a:t>
            </a:r>
          </a:p>
          <a:p>
            <a:r>
              <a:rPr lang="en-US" dirty="0"/>
              <a:t>Cluster keys are written to 2D image buffer</a:t>
            </a:r>
          </a:p>
          <a:p>
            <a:r>
              <a:rPr lang="en-US" dirty="0"/>
              <a:t>Cluster keys are sorted and compacted to find unique keys</a:t>
            </a:r>
          </a:p>
          <a:p>
            <a:r>
              <a:rPr lang="en-US" dirty="0"/>
              <a:t>Lights are assigned to unique clusters</a:t>
            </a:r>
          </a:p>
          <a:p>
            <a:r>
              <a:rPr lang="en-US" dirty="0"/>
              <a:t>Only lights inside cluster’s AABB need to be considered during shading </a:t>
            </a:r>
          </a:p>
        </p:txBody>
      </p:sp>
      <p:pic>
        <p:nvPicPr>
          <p:cNvPr id="5" name="Picture 4">
            <a:extLst>
              <a:ext uri="{FF2B5EF4-FFF2-40B4-BE49-F238E27FC236}">
                <a16:creationId xmlns:a16="http://schemas.microsoft.com/office/drawing/2014/main" id="{ADB90609-A017-4BDE-ACD0-9CF4722E25E8}"/>
              </a:ext>
            </a:extLst>
          </p:cNvPr>
          <p:cNvPicPr>
            <a:picLocks noChangeAspect="1"/>
          </p:cNvPicPr>
          <p:nvPr/>
        </p:nvPicPr>
        <p:blipFill>
          <a:blip r:embed="rId3"/>
          <a:stretch>
            <a:fillRect/>
          </a:stretch>
        </p:blipFill>
        <p:spPr>
          <a:xfrm>
            <a:off x="2295854" y="4279497"/>
            <a:ext cx="2551877" cy="2578502"/>
          </a:xfrm>
          <a:prstGeom prst="rect">
            <a:avLst/>
          </a:prstGeom>
        </p:spPr>
      </p:pic>
      <p:pic>
        <p:nvPicPr>
          <p:cNvPr id="6" name="Picture 5">
            <a:extLst>
              <a:ext uri="{FF2B5EF4-FFF2-40B4-BE49-F238E27FC236}">
                <a16:creationId xmlns:a16="http://schemas.microsoft.com/office/drawing/2014/main" id="{447B290F-0E1F-4984-93DF-5EE531BCE6B0}"/>
              </a:ext>
            </a:extLst>
          </p:cNvPr>
          <p:cNvPicPr>
            <a:picLocks noChangeAspect="1"/>
          </p:cNvPicPr>
          <p:nvPr/>
        </p:nvPicPr>
        <p:blipFill>
          <a:blip r:embed="rId4"/>
          <a:stretch>
            <a:fillRect/>
          </a:stretch>
        </p:blipFill>
        <p:spPr>
          <a:xfrm>
            <a:off x="5115017" y="4279499"/>
            <a:ext cx="2551877" cy="2578502"/>
          </a:xfrm>
          <a:prstGeom prst="rect">
            <a:avLst/>
          </a:prstGeom>
        </p:spPr>
      </p:pic>
      <p:pic>
        <p:nvPicPr>
          <p:cNvPr id="7" name="Picture 6">
            <a:extLst>
              <a:ext uri="{FF2B5EF4-FFF2-40B4-BE49-F238E27FC236}">
                <a16:creationId xmlns:a16="http://schemas.microsoft.com/office/drawing/2014/main" id="{3D0F0AD7-20F5-467E-A902-CF7B1A274691}"/>
              </a:ext>
            </a:extLst>
          </p:cNvPr>
          <p:cNvPicPr>
            <a:picLocks noChangeAspect="1"/>
          </p:cNvPicPr>
          <p:nvPr/>
        </p:nvPicPr>
        <p:blipFill>
          <a:blip r:embed="rId5"/>
          <a:stretch>
            <a:fillRect/>
          </a:stretch>
        </p:blipFill>
        <p:spPr>
          <a:xfrm>
            <a:off x="7879318" y="4279498"/>
            <a:ext cx="2551876" cy="2578501"/>
          </a:xfrm>
          <a:prstGeom prst="rect">
            <a:avLst/>
          </a:prstGeom>
        </p:spPr>
      </p:pic>
    </p:spTree>
    <p:extLst>
      <p:ext uri="{BB962C8B-B14F-4D97-AF65-F5344CB8AC3E}">
        <p14:creationId xmlns:p14="http://schemas.microsoft.com/office/powerpoint/2010/main" val="551623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5509-7B15-46AD-A122-19580290E204}"/>
              </a:ext>
            </a:extLst>
          </p:cNvPr>
          <p:cNvSpPr>
            <a:spLocks noGrp="1"/>
          </p:cNvSpPr>
          <p:nvPr>
            <p:ph type="title"/>
          </p:nvPr>
        </p:nvSpPr>
        <p:spPr/>
        <p:txBody>
          <a:bodyPr/>
          <a:lstStyle/>
          <a:p>
            <a:r>
              <a:rPr lang="en-US" dirty="0"/>
              <a:t>GPU Architecture</a:t>
            </a:r>
          </a:p>
        </p:txBody>
      </p:sp>
      <p:sp>
        <p:nvSpPr>
          <p:cNvPr id="3" name="Content Placeholder 2">
            <a:extLst>
              <a:ext uri="{FF2B5EF4-FFF2-40B4-BE49-F238E27FC236}">
                <a16:creationId xmlns:a16="http://schemas.microsoft.com/office/drawing/2014/main" id="{5003800E-BEFB-45B1-B504-C82FA9C3DB93}"/>
              </a:ext>
            </a:extLst>
          </p:cNvPr>
          <p:cNvSpPr>
            <a:spLocks noGrp="1"/>
          </p:cNvSpPr>
          <p:nvPr>
            <p:ph idx="1"/>
          </p:nvPr>
        </p:nvSpPr>
        <p:spPr/>
        <p:txBody>
          <a:bodyPr/>
          <a:lstStyle/>
          <a:p>
            <a:r>
              <a:rPr lang="en-US" dirty="0"/>
              <a:t>Thread Dispatch</a:t>
            </a:r>
          </a:p>
          <a:p>
            <a:r>
              <a:rPr lang="en-US" dirty="0"/>
              <a:t>Coalesced Access to Global Memory</a:t>
            </a:r>
          </a:p>
          <a:p>
            <a:r>
              <a:rPr lang="en-US" dirty="0"/>
              <a:t>Avoid Bank Conflicts to Shared Memory</a:t>
            </a:r>
          </a:p>
        </p:txBody>
      </p:sp>
    </p:spTree>
    <p:extLst>
      <p:ext uri="{BB962C8B-B14F-4D97-AF65-F5344CB8AC3E}">
        <p14:creationId xmlns:p14="http://schemas.microsoft.com/office/powerpoint/2010/main" val="943991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9FDE5-AD5E-4329-B717-075EC5E740C5}"/>
              </a:ext>
            </a:extLst>
          </p:cNvPr>
          <p:cNvSpPr>
            <a:spLocks noGrp="1"/>
          </p:cNvSpPr>
          <p:nvPr>
            <p:ph type="title"/>
          </p:nvPr>
        </p:nvSpPr>
        <p:spPr/>
        <p:txBody>
          <a:bodyPr/>
          <a:lstStyle/>
          <a:p>
            <a:r>
              <a:rPr lang="en-US" dirty="0"/>
              <a:t>Thread Dispatch</a:t>
            </a:r>
          </a:p>
        </p:txBody>
      </p:sp>
      <p:sp>
        <p:nvSpPr>
          <p:cNvPr id="3" name="Content Placeholder 2">
            <a:extLst>
              <a:ext uri="{FF2B5EF4-FFF2-40B4-BE49-F238E27FC236}">
                <a16:creationId xmlns:a16="http://schemas.microsoft.com/office/drawing/2014/main" id="{A4E528EA-8FE5-4C92-902D-2170C21C7188}"/>
              </a:ext>
            </a:extLst>
          </p:cNvPr>
          <p:cNvSpPr>
            <a:spLocks noGrp="1"/>
          </p:cNvSpPr>
          <p:nvPr>
            <p:ph idx="1"/>
          </p:nvPr>
        </p:nvSpPr>
        <p:spPr>
          <a:xfrm>
            <a:off x="1103313" y="2052918"/>
            <a:ext cx="6655020" cy="4195481"/>
          </a:xfrm>
        </p:spPr>
        <p:txBody>
          <a:bodyPr/>
          <a:lstStyle/>
          <a:p>
            <a:r>
              <a:rPr lang="en-US" dirty="0"/>
              <a:t>Work is executed in a grid</a:t>
            </a:r>
          </a:p>
          <a:p>
            <a:r>
              <a:rPr lang="en-US" dirty="0"/>
              <a:t>Thread groups consist of threads</a:t>
            </a:r>
          </a:p>
          <a:p>
            <a:r>
              <a:rPr lang="en-US" dirty="0"/>
              <a:t>High-speed memory is shared within a thread group</a:t>
            </a:r>
          </a:p>
          <a:p>
            <a:r>
              <a:rPr lang="en-US" dirty="0"/>
              <a:t>Synchronization only possible between threads in a thread group</a:t>
            </a:r>
          </a:p>
          <a:p>
            <a:r>
              <a:rPr lang="en-US" dirty="0"/>
              <a:t>Synchronization amongst thread groups only possible by a separate dispatch</a:t>
            </a:r>
          </a:p>
        </p:txBody>
      </p:sp>
      <p:pic>
        <p:nvPicPr>
          <p:cNvPr id="4" name="Picture 3">
            <a:extLst>
              <a:ext uri="{FF2B5EF4-FFF2-40B4-BE49-F238E27FC236}">
                <a16:creationId xmlns:a16="http://schemas.microsoft.com/office/drawing/2014/main" id="{481C4B72-6C6D-4D86-8193-F74CF06A76DF}"/>
              </a:ext>
            </a:extLst>
          </p:cNvPr>
          <p:cNvPicPr>
            <a:picLocks noChangeAspect="1"/>
          </p:cNvPicPr>
          <p:nvPr/>
        </p:nvPicPr>
        <p:blipFill rotWithShape="1">
          <a:blip r:embed="rId2"/>
          <a:srcRect b="14585"/>
          <a:stretch/>
        </p:blipFill>
        <p:spPr>
          <a:xfrm>
            <a:off x="7772400" y="2409432"/>
            <a:ext cx="4433668" cy="4448568"/>
          </a:xfrm>
          <a:prstGeom prst="rect">
            <a:avLst/>
          </a:prstGeom>
        </p:spPr>
      </p:pic>
    </p:spTree>
    <p:extLst>
      <p:ext uri="{BB962C8B-B14F-4D97-AF65-F5344CB8AC3E}">
        <p14:creationId xmlns:p14="http://schemas.microsoft.com/office/powerpoint/2010/main" val="18647958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613</TotalTime>
  <Words>5290</Words>
  <Application>Microsoft Office PowerPoint</Application>
  <PresentationFormat>Widescreen</PresentationFormat>
  <Paragraphs>421</Paragraphs>
  <Slides>52</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Cambria Math</vt:lpstr>
      <vt:lpstr>Century Gothic</vt:lpstr>
      <vt:lpstr>Wingdings 3</vt:lpstr>
      <vt:lpstr>Ion</vt:lpstr>
      <vt:lpstr>Volume Tiled Forward Shading</vt:lpstr>
      <vt:lpstr>Abstract</vt:lpstr>
      <vt:lpstr>Background</vt:lpstr>
      <vt:lpstr>Forward Rendering</vt:lpstr>
      <vt:lpstr>Deferred Shading</vt:lpstr>
      <vt:lpstr>Tiled Forward Shading</vt:lpstr>
      <vt:lpstr>Clustered Forward Shading</vt:lpstr>
      <vt:lpstr>GPU Architecture</vt:lpstr>
      <vt:lpstr>Thread Dispatch</vt:lpstr>
      <vt:lpstr>Coalesced Access to Global Memory</vt:lpstr>
      <vt:lpstr>Avoid Bank Conflicts to Shared Memory</vt:lpstr>
      <vt:lpstr>Parallel Primitives</vt:lpstr>
      <vt:lpstr>Parallel Reduction</vt:lpstr>
      <vt:lpstr>Parallel Scan</vt:lpstr>
      <vt:lpstr>Sorting</vt:lpstr>
      <vt:lpstr>Radix Sort</vt:lpstr>
      <vt:lpstr>Merge Sort</vt:lpstr>
      <vt:lpstr>Morton Codes</vt:lpstr>
      <vt:lpstr>Minimum Bounding Volume</vt:lpstr>
      <vt:lpstr>Compute Morton Codes</vt:lpstr>
      <vt:lpstr>Bounding Volume Hierarchy (BVH)</vt:lpstr>
      <vt:lpstr>BVH Basics</vt:lpstr>
      <vt:lpstr>BVH Construction</vt:lpstr>
      <vt:lpstr>BVH Traversal</vt:lpstr>
      <vt:lpstr>Volume Tiled Forward Shading</vt:lpstr>
      <vt:lpstr>Determine Grid Size</vt:lpstr>
      <vt:lpstr>Compute AABBs</vt:lpstr>
      <vt:lpstr>Depth Pre-pass</vt:lpstr>
      <vt:lpstr>Mark Active Tiles</vt:lpstr>
      <vt:lpstr>Build Tile List</vt:lpstr>
      <vt:lpstr>Assign Lights to Tiles</vt:lpstr>
      <vt:lpstr>Shade Samples</vt:lpstr>
      <vt:lpstr>Experiment Setup</vt:lpstr>
      <vt:lpstr>Results</vt:lpstr>
      <vt:lpstr>Forward Rendering (Sponza)</vt:lpstr>
      <vt:lpstr>Forward Rendering (San Miguel)</vt:lpstr>
      <vt:lpstr>Tiled Forward Shading (Sponza)</vt:lpstr>
      <vt:lpstr>VTFS (Sponza)</vt:lpstr>
      <vt:lpstr>VTFS (San Miguel)</vt:lpstr>
      <vt:lpstr>VTFSBVH (Sponza)</vt:lpstr>
      <vt:lpstr>VTFSBVH (San Migule)</vt:lpstr>
      <vt:lpstr>Techniques Combined (Sponza)</vt:lpstr>
      <vt:lpstr>Techniques Combined (San Miguel)</vt:lpstr>
      <vt:lpstr>Known Issues</vt:lpstr>
      <vt:lpstr>Reducing Draw Calls</vt:lpstr>
      <vt:lpstr>Self-Similar Volume Tiles</vt:lpstr>
      <vt:lpstr>Improved Sorting</vt:lpstr>
      <vt:lpstr>Conclusion</vt:lpstr>
      <vt:lpstr>Questions?</vt:lpstr>
      <vt:lpstr>References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Volume Tiled Forward Shading</dc:title>
  <dc:creator>Jeremiah van Oosten</dc:creator>
  <cp:lastModifiedBy>Oosten, Jeremiah van</cp:lastModifiedBy>
  <cp:revision>67</cp:revision>
  <dcterms:created xsi:type="dcterms:W3CDTF">2017-07-16T09:15:58Z</dcterms:created>
  <dcterms:modified xsi:type="dcterms:W3CDTF">2017-07-16T19:29:44Z</dcterms:modified>
</cp:coreProperties>
</file>

<file path=docProps/thumbnail.jpeg>
</file>